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handoutMasters/handoutMaster1.xml" ContentType="application/vnd.openxmlformats-officedocument.presentationml.handoutMaster+xml"/>
  <Override PartName="/ppt/theme/theme2.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14.xml" ContentType="application/vnd.openxmlformats-officedocument.presentationml.notesSlide+xml"/>
</Types>
</file>

<file path=_rels/.rels><?xml version="1.0" encoding="UTF-8"?>
<Relationships xmlns="http://schemas.openxmlformats.org/package/2006/relationships"><Relationship Id="rId1" Type="http://schemas.openxmlformats.org/officeDocument/2006/relationships/officeDocument" Target="ppt/presentation.xml"></Relationship><Relationship Id="rId2" Type="http://schemas.openxmlformats.org/package/2006/relationships/metadata/core-properties" Target="docProps/core.xml"></Relationship><Relationship Id="rId3" Type="http://schemas.openxmlformats.org/officeDocument/2006/relationships/extended-properties" Target="docProps/app.xml"></Relationship><Relationship Id="rId4" Type="http://schemas.openxmlformats.org/package/2006/relationships/metadata/thumbnail" Target="docProps/thumbnail.jpeg"></Relationship></Relationships>
</file>

<file path=ppt/presentation.xml><?xml version="1.0" encoding="utf-8"?>
<p:presentation xmlns:a="http://schemas.openxmlformats.org/drawingml/2006/main" xmlns:r="http://schemas.openxmlformats.org/officeDocument/2006/relationships" xmlns:p="http://schemas.openxmlformats.org/presentationml/2006/main" xmlns:p14="http://schemas.microsoft.com/office/powerpoint/2010/main" saveSubsetFonts="1">
  <p:sldMasterIdLst>
    <p:sldMasterId id="2147483695" r:id="rId6"/>
  </p:sldMasterIdLst>
  <p:notesMasterIdLst>
    <p:notesMasterId r:id="rId10"/>
  </p:notesMasterIdLst>
  <p:handoutMasterIdLst>
    <p:handoutMasterId r:id="rId8"/>
  </p:handoutMasterIdLst>
  <p:sldIdLst>
    <p:sldId id="277" r:id="rId12"/>
    <p:sldId id="278" r:id="rId13"/>
    <p:sldId id="302" r:id="rId14"/>
    <p:sldId id="304" r:id="rId16"/>
    <p:sldId id="295" r:id="rId18"/>
    <p:sldId id="261" r:id="rId20"/>
    <p:sldId id="308" r:id="rId21"/>
    <p:sldId id="305" r:id="rId23"/>
    <p:sldId id="306" r:id="rId25"/>
    <p:sldId id="307" r:id="rId27"/>
    <p:sldId id="310" r:id="rId29"/>
    <p:sldId id="311" r:id="rId31"/>
    <p:sldId id="312" r:id="rId33"/>
    <p:sldId id="309" r:id="rId35"/>
    <p:sldId id="272" r:id="rId36"/>
    <p:sldId id="259" r:id="rId38"/>
    <p:sldId id="301" r:id="rId40"/>
    <p:sldId id="300" r:id="rId42"/>
    <p:sldId id="296" r:id="rId44"/>
    <p:sldId id="299" r:id="rId46"/>
    <p:sldId id="297" r:id="rId48"/>
    <p:sldId id="298" r:id="rId50"/>
    <p:sldId id="285" r:id="rId52"/>
  </p:sldIdLst>
  <p:sldSz cx="9144000" cy="6858000"/>
  <p:notesSz cx="6864350" cy="9996805"/>
  <p:defaultTextStyle>
    <a:defPPr>
      <a:defRPr lang="ko-KR"/>
    </a:defPPr>
    <a:lvl1pPr algn="l" rtl="0" fontAlgn="base" latinLnBrk="1">
      <a:spcBef>
        <a:spcPct val="0"/>
      </a:spcBef>
      <a:spcAft>
        <a:spcPct val="0"/>
      </a:spcAft>
      <a:defRPr kumimoji="1" kern="1200">
        <a:solidFill>
          <a:schemeClr val="tx1"/>
        </a:solidFill>
        <a:latin typeface="굴림" charset="-127"/>
        <a:ea typeface="굴림" charset="-127"/>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p:defaultTextStyle>
  <p:extLs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 uri="{EFAFB233-063F-42B5-8137-9DF3F51BA10A}">
      <p15:sldGuideLst xmlns:p15="http://schemas.microsoft.com/office/powerpoint/2012/main">
        <p15:guide id="1" orient="horz" pos="2766" userDrawn="0">
          <p15:clr>
            <a:srgbClr val="A4A3A4"/>
          </p15:clr>
        </p15:guide>
        <p15:guide id="2" pos="2879" userDrawn="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Lst>
  </p:showPr>
  <p:clrMru>
    <a:srgbClr val="1C4ACA"/>
    <a:srgbClr val="3F73A7"/>
    <a:srgbClr val="186ACE"/>
    <a:srgbClr val="B5C6D3"/>
    <a:srgbClr val="F95E6C"/>
    <a:srgbClr val="2B4E72"/>
    <a:srgbClr val="E0DBD7"/>
    <a:srgbClr val="8E2028"/>
    <a:srgbClr val="44546A"/>
    <a:srgbClr val="C4BBB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View">
  <p:normalViewPr>
    <p:restoredLeft sz="11832" autoAdjust="0"/>
    <p:restoredTop sz="94676" autoAdjust="0"/>
  </p:normalViewPr>
  <p:slideViewPr>
    <p:cSldViewPr snapToGrid="0" snapToObjects="1">
      <p:cViewPr>
        <p:scale>
          <a:sx n="80" d="100"/>
          <a:sy n="80" d="100"/>
        </p:scale>
        <p:origin x="-2706" y="-732"/>
      </p:cViewPr>
      <p:guideLst>
        <p:guide orient="horz" pos="2766"/>
        <p:guide pos="2879"/>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3" d="100"/>
          <a:sy n="83" d="100"/>
        </p:scale>
        <p:origin x="-972" y="-84"/>
      </p:cViewPr>
      <p:guideLst>
        <p:guide orient="horz" pos="2766"/>
        <p:guide pos="2879"/>
      </p:guideLst>
    </p:cSldViewPr>
  </p:notesViewPr>
  <p:gridSpacing cx="72008" cy="72008"/>
</p:viewPr>
</file>

<file path=ppt/_rels/presentation.xml.rels><?xml version="1.0" encoding="UTF-8"?>
<Relationships xmlns="http://schemas.openxmlformats.org/package/2006/relationships"><Relationship Id="rId1" Type="http://schemas.openxmlformats.org/officeDocument/2006/relationships/tableStyles" Target="tableStyles.xml"></Relationship><Relationship Id="rId6" Type="http://schemas.openxmlformats.org/officeDocument/2006/relationships/slideMaster" Target="slideMasters/slideMaster1.xml"></Relationship><Relationship Id="rId7" Type="http://schemas.openxmlformats.org/officeDocument/2006/relationships/theme" Target="theme/theme1.xml"></Relationship><Relationship Id="rId8" Type="http://schemas.openxmlformats.org/officeDocument/2006/relationships/handoutMaster" Target="handoutMasters/handoutMaster1.xml"></Relationship><Relationship Id="rId10" Type="http://schemas.openxmlformats.org/officeDocument/2006/relationships/notesMaster" Target="notesMasters/notesMaster1.xml"></Relationship><Relationship Id="rId12" Type="http://schemas.openxmlformats.org/officeDocument/2006/relationships/slide" Target="slides/slide1.xml"></Relationship><Relationship Id="rId13" Type="http://schemas.openxmlformats.org/officeDocument/2006/relationships/slide" Target="slides/slide2.xml"></Relationship><Relationship Id="rId14" Type="http://schemas.openxmlformats.org/officeDocument/2006/relationships/slide" Target="slides/slide3.xml"></Relationship><Relationship Id="rId16" Type="http://schemas.openxmlformats.org/officeDocument/2006/relationships/slide" Target="slides/slide4.xml"></Relationship><Relationship Id="rId18" Type="http://schemas.openxmlformats.org/officeDocument/2006/relationships/slide" Target="slides/slide5.xml"></Relationship><Relationship Id="rId20" Type="http://schemas.openxmlformats.org/officeDocument/2006/relationships/slide" Target="slides/slide6.xml"></Relationship><Relationship Id="rId21" Type="http://schemas.openxmlformats.org/officeDocument/2006/relationships/slide" Target="slides/slide7.xml"></Relationship><Relationship Id="rId23" Type="http://schemas.openxmlformats.org/officeDocument/2006/relationships/slide" Target="slides/slide8.xml"></Relationship><Relationship Id="rId25" Type="http://schemas.openxmlformats.org/officeDocument/2006/relationships/slide" Target="slides/slide9.xml"></Relationship><Relationship Id="rId27" Type="http://schemas.openxmlformats.org/officeDocument/2006/relationships/slide" Target="slides/slide10.xml"></Relationship><Relationship Id="rId29" Type="http://schemas.openxmlformats.org/officeDocument/2006/relationships/slide" Target="slides/slide11.xml"></Relationship><Relationship Id="rId31" Type="http://schemas.openxmlformats.org/officeDocument/2006/relationships/slide" Target="slides/slide12.xml"></Relationship><Relationship Id="rId33" Type="http://schemas.openxmlformats.org/officeDocument/2006/relationships/slide" Target="slides/slide13.xml"></Relationship><Relationship Id="rId35" Type="http://schemas.openxmlformats.org/officeDocument/2006/relationships/slide" Target="slides/slide14.xml"></Relationship><Relationship Id="rId36" Type="http://schemas.openxmlformats.org/officeDocument/2006/relationships/slide" Target="slides/slide15.xml"></Relationship><Relationship Id="rId38" Type="http://schemas.openxmlformats.org/officeDocument/2006/relationships/slide" Target="slides/slide16.xml"></Relationship><Relationship Id="rId40" Type="http://schemas.openxmlformats.org/officeDocument/2006/relationships/slide" Target="slides/slide17.xml"></Relationship><Relationship Id="rId42" Type="http://schemas.openxmlformats.org/officeDocument/2006/relationships/slide" Target="slides/slide18.xml"></Relationship><Relationship Id="rId44" Type="http://schemas.openxmlformats.org/officeDocument/2006/relationships/slide" Target="slides/slide19.xml"></Relationship><Relationship Id="rId46" Type="http://schemas.openxmlformats.org/officeDocument/2006/relationships/slide" Target="slides/slide20.xml"></Relationship><Relationship Id="rId48" Type="http://schemas.openxmlformats.org/officeDocument/2006/relationships/slide" Target="slides/slide21.xml"></Relationship><Relationship Id="rId50" Type="http://schemas.openxmlformats.org/officeDocument/2006/relationships/slide" Target="slides/slide22.xml"></Relationship><Relationship Id="rId52" Type="http://schemas.openxmlformats.org/officeDocument/2006/relationships/slide" Target="slides/slide23.xml"></Relationship><Relationship Id="rId54" Type="http://schemas.openxmlformats.org/officeDocument/2006/relationships/viewProps" Target="viewProps.xml"></Relationship><Relationship Id="rId55" Type="http://schemas.openxmlformats.org/officeDocument/2006/relationships/presProps" Target="presProps.xml"></Relationship></Relationships>
</file>

<file path=ppt/charts/_rels/chart1.xml.rels><?xml version="1.0" encoding="UTF-8"?>
<Relationships xmlns="http://schemas.openxmlformats.org/package/2006/relationships"><Relationship Id="rId1" Type="http://schemas.openxmlformats.org/officeDocument/2006/relationships/package" Target="../embeddings/Microsoft_Office_Excel_____1.xlsx"></Relationship></Relationships>
</file>

<file path=ppt/charts/_rels/chart2.xml.rels><?xml version="1.0" encoding="UTF-8"?>
<Relationships xmlns="http://schemas.openxmlformats.org/package/2006/relationships"><Relationship Id="rId1" Type="http://schemas.openxmlformats.org/officeDocument/2006/relationships/package" Target="../embeddings/Microsoft_Office_Excel_____2.xlsx"></Relationship></Relationships>
</file>

<file path=ppt/charts/_rels/chart3.xml.rels><?xml version="1.0" encoding="UTF-8"?>
<Relationships xmlns="http://schemas.openxmlformats.org/package/2006/relationships"><Relationship Id="rId3" Type="http://schemas.openxmlformats.org/officeDocument/2006/relationships/chartUserShapes" Target="../media/drawing&#240;&#142;gk&#248;&#224;&#152;X&#159;&#144;p&#200;&#204;p&#200;&#204;p&#200;&#204;&#136;&#230;&#149;&#136;&#230;&#149;p&#200;&#204;p&#200;&#204;.xml"></Relationship><Relationship Id="rId2" Type="http://schemas.openxmlformats.org/officeDocument/2006/relationships/package" Target="../embeddings/Microsoft_Office_Excel_____3.xlsx"></Relationship><Relationship Id="rId1" Type="http://schemas.openxmlformats.org/officeDocument/2006/relationships/themeOverride" Target="../theme/themeOverride3.xml"></Relationship></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판매</c:v>
                </c:pt>
              </c:strCache>
            </c:strRef>
          </c:tx>
          <c:dLbls>
            <c:dLbl>
              <c:idx val="0"/>
              <c:layout>
                <c:manualLayout>
                  <c:x val="-7.2895287056820843E-2"/>
                  <c:y val="3.6433842581041397E-2"/>
                </c:manualLayout>
              </c:layout>
              <c:tx>
                <c:rich>
                  <a:bodyPr/>
                  <a:lstStyle/>
                  <a:p>
                    <a:r>
                      <a:rPr lang="en-US" altLang="en-US" sz="1000" dirty="0" smtClean="0"/>
                      <a:t>PV-Structure </a:t>
                    </a:r>
                    <a:r>
                      <a:rPr lang="en-US" altLang="en-US" sz="1000" dirty="0"/>
                      <a:t>858</a:t>
                    </a:r>
                  </a:p>
                </c:rich>
              </c:tx>
              <c:showLegendKey val="0"/>
              <c:showVal val="1"/>
              <c:showCatName val="1"/>
              <c:showSerName val="0"/>
              <c:showPercent val="0"/>
              <c:showBubbleSize val="0"/>
            </c:dLbl>
            <c:dLbl>
              <c:idx val="1"/>
              <c:layout>
                <c:manualLayout>
                  <c:x val="-0.16599095774078892"/>
                  <c:y val="-0.24400898220831813"/>
                </c:manualLayout>
              </c:layout>
              <c:showLegendKey val="0"/>
              <c:showVal val="1"/>
              <c:showCatName val="1"/>
              <c:showSerName val="0"/>
              <c:showPercent val="0"/>
              <c:showBubbleSize val="0"/>
            </c:dLbl>
            <c:dLbl>
              <c:idx val="2"/>
              <c:layout/>
              <c:tx>
                <c:rich>
                  <a:bodyPr/>
                  <a:lstStyle/>
                  <a:p>
                    <a:r>
                      <a:rPr lang="en-US" altLang="en-US" sz="1000" dirty="0"/>
                      <a:t>LFC _ENG, 1716</a:t>
                    </a:r>
                  </a:p>
                </c:rich>
              </c:tx>
              <c:showLegendKey val="0"/>
              <c:showVal val="1"/>
              <c:showCatName val="1"/>
              <c:showSerName val="0"/>
              <c:showPercent val="0"/>
              <c:showBubbleSize val="0"/>
            </c:dLbl>
            <c:txPr>
              <a:bodyPr/>
              <a:lstStyle/>
              <a:p>
                <a:pPr>
                  <a:defRPr sz="1000"/>
                </a:pPr>
                <a:endParaRPr lang="ko-KR"/>
              </a:p>
            </c:txPr>
            <c:showLegendKey val="0"/>
            <c:showVal val="1"/>
            <c:showCatName val="1"/>
            <c:showSerName val="0"/>
            <c:showPercent val="0"/>
            <c:showBubbleSize val="0"/>
            <c:showLeaderLines val="1"/>
          </c:dLbls>
          <c:cat>
            <c:strRef>
              <c:f>Sheet1!$A$2:$A$4</c:f>
              <c:strCache>
                <c:ptCount val="3"/>
                <c:pt idx="0">
                  <c:v>PV_Structure</c:v>
                </c:pt>
                <c:pt idx="1">
                  <c:v>DIC_ Pipes</c:v>
                </c:pt>
                <c:pt idx="2">
                  <c:v>LFC _ENG</c:v>
                </c:pt>
              </c:strCache>
            </c:strRef>
          </c:cat>
          <c:val>
            <c:numRef>
              <c:f>Sheet1!$B$2:$B$4</c:f>
              <c:numCache>
                <c:formatCode>_(* #,##0_);_(* \(#,##0\);_(* "-"_);_(@_)</c:formatCode>
                <c:ptCount val="3"/>
                <c:pt idx="0">
                  <c:v>858</c:v>
                </c:pt>
                <c:pt idx="1">
                  <c:v>5226</c:v>
                </c:pt>
                <c:pt idx="2">
                  <c:v>1716</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800"/>
      </a:pPr>
      <a:endParaRPr lang="ko-K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20"/>
      <c:rAngAx val="0"/>
      <c:perspective val="30"/>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Annual Sale  (Unit:1000 US$)</c:v>
                </c:pt>
              </c:strCache>
            </c:strRef>
          </c:tx>
          <c:invertIfNegative val="0"/>
          <c:dLbls>
            <c:dLbl>
              <c:idx val="1"/>
              <c:layout>
                <c:manualLayout>
                  <c:x val="1.8749999999999961E-2"/>
                  <c:y val="-0.13125000000000006"/>
                </c:manualLayout>
              </c:layout>
              <c:showLegendKey val="0"/>
              <c:showVal val="1"/>
              <c:showCatName val="0"/>
              <c:showSerName val="0"/>
              <c:showPercent val="0"/>
              <c:showBubbleSize val="0"/>
            </c:dLbl>
            <c:dLbl>
              <c:idx val="3"/>
              <c:layout>
                <c:manualLayout>
                  <c:x val="2.0833333333333333E-3"/>
                  <c:y val="-8.4375000000000006E-2"/>
                </c:manualLayout>
              </c:layout>
              <c:showLegendKey val="0"/>
              <c:showVal val="1"/>
              <c:showCatName val="0"/>
              <c:showSerName val="0"/>
              <c:showPercent val="0"/>
              <c:showBubbleSize val="0"/>
            </c:dLbl>
            <c:dLbl>
              <c:idx val="4"/>
              <c:layout>
                <c:manualLayout>
                  <c:x val="0.05"/>
                  <c:y val="-9.3750000000000569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Sheet1!$A$2:$A$6</c:f>
              <c:numCache>
                <c:formatCode>General</c:formatCode>
                <c:ptCount val="5"/>
                <c:pt idx="0">
                  <c:v>2014</c:v>
                </c:pt>
                <c:pt idx="1">
                  <c:v>2015</c:v>
                </c:pt>
                <c:pt idx="2">
                  <c:v>2016</c:v>
                </c:pt>
                <c:pt idx="3">
                  <c:v>2017</c:v>
                </c:pt>
                <c:pt idx="4">
                  <c:v>2018</c:v>
                </c:pt>
              </c:numCache>
            </c:numRef>
          </c:cat>
          <c:val>
            <c:numRef>
              <c:f>Sheet1!$B$2:$B$6</c:f>
              <c:numCache>
                <c:formatCode>_(* #,##0_);_(* \(#,##0\);_(* "-"_);_(@_)</c:formatCode>
                <c:ptCount val="5"/>
                <c:pt idx="0">
                  <c:v>4400</c:v>
                </c:pt>
                <c:pt idx="1">
                  <c:v>3916</c:v>
                </c:pt>
                <c:pt idx="2">
                  <c:v>4066</c:v>
                </c:pt>
                <c:pt idx="3">
                  <c:v>6107</c:v>
                </c:pt>
                <c:pt idx="4">
                  <c:v>7800</c:v>
                </c:pt>
              </c:numCache>
            </c:numRef>
          </c:val>
        </c:ser>
        <c:dLbls>
          <c:showLegendKey val="0"/>
          <c:showVal val="1"/>
          <c:showCatName val="0"/>
          <c:showSerName val="0"/>
          <c:showPercent val="0"/>
          <c:showBubbleSize val="0"/>
        </c:dLbls>
        <c:gapWidth val="95"/>
        <c:gapDepth val="95"/>
        <c:shape val="cylinder"/>
        <c:axId val="149768704"/>
        <c:axId val="150002432"/>
        <c:axId val="0"/>
      </c:bar3DChart>
      <c:catAx>
        <c:axId val="149768704"/>
        <c:scaling>
          <c:orientation val="minMax"/>
        </c:scaling>
        <c:delete val="0"/>
        <c:axPos val="b"/>
        <c:numFmt formatCode="General" sourceLinked="1"/>
        <c:majorTickMark val="none"/>
        <c:minorTickMark val="none"/>
        <c:tickLblPos val="nextTo"/>
        <c:crossAx val="150002432"/>
        <c:crosses val="autoZero"/>
        <c:auto val="1"/>
        <c:lblAlgn val="ctr"/>
        <c:lblOffset val="100"/>
        <c:noMultiLvlLbl val="0"/>
      </c:catAx>
      <c:valAx>
        <c:axId val="150002432"/>
        <c:scaling>
          <c:orientation val="minMax"/>
        </c:scaling>
        <c:delete val="1"/>
        <c:axPos val="l"/>
        <c:numFmt formatCode="_(* #,##0_);_(* \(#,##0\);_(* &quot;-&quot;_);_(@_)" sourceLinked="1"/>
        <c:majorTickMark val="none"/>
        <c:minorTickMark val="none"/>
        <c:tickLblPos val="nextTo"/>
        <c:crossAx val="149768704"/>
        <c:crosses val="autoZero"/>
        <c:crossBetween val="between"/>
      </c:valAx>
    </c:plotArea>
    <c:legend>
      <c:legendPos val="t"/>
      <c:layout>
        <c:manualLayout>
          <c:xMode val="edge"/>
          <c:yMode val="edge"/>
          <c:x val="4.0393085511517011E-2"/>
          <c:y val="2.1305245120847763E-2"/>
          <c:w val="0.83726628259516334"/>
          <c:h val="9.1970645233337131E-2"/>
        </c:manualLayout>
      </c:layout>
      <c:overlay val="0"/>
    </c:legend>
    <c:plotVisOnly val="1"/>
    <c:dispBlanksAs val="gap"/>
    <c:showDLblsOverMax val="0"/>
  </c:chart>
  <c:txPr>
    <a:bodyPr/>
    <a:lstStyle/>
    <a:p>
      <a:pPr>
        <a:defRPr sz="1800"/>
      </a:pPr>
      <a:endParaRPr lang="ko-K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Annual sales (1000 US$)</c:v>
                </c:pt>
              </c:strCache>
            </c:strRef>
          </c:tx>
          <c:invertIfNegative val="0"/>
          <c:dLbls>
            <c:dLbl>
              <c:idx val="2"/>
              <c:layout>
                <c:manualLayout>
                  <c:x val="-7.638800644811996E-17"/>
                  <c:y val="-5.9374999999999997E-2"/>
                </c:manualLayout>
              </c:layout>
              <c:showLegendKey val="0"/>
              <c:showVal val="1"/>
              <c:showCatName val="0"/>
              <c:showSerName val="0"/>
              <c:showPercent val="0"/>
              <c:showBubbleSize val="0"/>
            </c:dLbl>
            <c:dLbl>
              <c:idx val="4"/>
              <c:layout>
                <c:manualLayout>
                  <c:x val="1.6666666666666666E-2"/>
                  <c:y val="-4.3749999999999997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Sheet1!$A$2:$A$7</c:f>
              <c:strCache>
                <c:ptCount val="6"/>
                <c:pt idx="0">
                  <c:v>KEPC</c:v>
                </c:pt>
                <c:pt idx="1">
                  <c:v>DS</c:v>
                </c:pt>
                <c:pt idx="2">
                  <c:v>SW</c:v>
                </c:pt>
                <c:pt idx="3">
                  <c:v>ELE</c:v>
                </c:pt>
                <c:pt idx="4">
                  <c:v>ZY</c:v>
                </c:pt>
                <c:pt idx="5">
                  <c:v>SY</c:v>
                </c:pt>
              </c:strCache>
            </c:strRef>
          </c:cat>
          <c:val>
            <c:numRef>
              <c:f>Sheet1!$B$2:$B$7</c:f>
              <c:numCache>
                <c:formatCode>_(* #,##0_);_(* \(#,##0\);_(* "-"_);_(@_)</c:formatCode>
                <c:ptCount val="6"/>
                <c:pt idx="0">
                  <c:v>7800</c:v>
                </c:pt>
                <c:pt idx="1">
                  <c:v>34546</c:v>
                </c:pt>
                <c:pt idx="2">
                  <c:v>2980</c:v>
                </c:pt>
                <c:pt idx="3">
                  <c:v>2780</c:v>
                </c:pt>
                <c:pt idx="4">
                  <c:v>2350</c:v>
                </c:pt>
                <c:pt idx="5">
                  <c:v>420</c:v>
                </c:pt>
              </c:numCache>
            </c:numRef>
          </c:val>
        </c:ser>
        <c:dLbls>
          <c:showLegendKey val="0"/>
          <c:showVal val="1"/>
          <c:showCatName val="0"/>
          <c:showSerName val="0"/>
          <c:showPercent val="0"/>
          <c:showBubbleSize val="0"/>
        </c:dLbls>
        <c:gapWidth val="150"/>
        <c:overlap val="-25"/>
        <c:axId val="246592512"/>
        <c:axId val="51140224"/>
      </c:barChart>
      <c:catAx>
        <c:axId val="246592512"/>
        <c:scaling>
          <c:orientation val="minMax"/>
        </c:scaling>
        <c:delete val="0"/>
        <c:axPos val="b"/>
        <c:majorTickMark val="none"/>
        <c:minorTickMark val="none"/>
        <c:tickLblPos val="nextTo"/>
        <c:txPr>
          <a:bodyPr/>
          <a:lstStyle/>
          <a:p>
            <a:pPr>
              <a:defRPr>
                <a:latin typeface="HY헤드라인M" pitchFamily="18" charset="-127"/>
                <a:ea typeface="HY헤드라인M" pitchFamily="18" charset="-127"/>
              </a:defRPr>
            </a:pPr>
            <a:endParaRPr lang="ko-KR"/>
          </a:p>
        </c:txPr>
        <c:crossAx val="51140224"/>
        <c:crosses val="autoZero"/>
        <c:auto val="1"/>
        <c:lblAlgn val="ctr"/>
        <c:lblOffset val="100"/>
        <c:noMultiLvlLbl val="0"/>
      </c:catAx>
      <c:valAx>
        <c:axId val="51140224"/>
        <c:scaling>
          <c:orientation val="minMax"/>
        </c:scaling>
        <c:delete val="1"/>
        <c:axPos val="l"/>
        <c:numFmt formatCode="_(* #,##0_);_(* \(#,##0\);_(* &quot;-&quot;_);_(@_)" sourceLinked="1"/>
        <c:majorTickMark val="out"/>
        <c:minorTickMark val="none"/>
        <c:tickLblPos val="nextTo"/>
        <c:crossAx val="246592512"/>
        <c:crosses val="autoZero"/>
        <c:crossBetween val="between"/>
      </c:valAx>
    </c:plotArea>
    <c:legend>
      <c:legendPos val="t"/>
      <c:layout/>
      <c:overlay val="0"/>
      <c:txPr>
        <a:bodyPr/>
        <a:lstStyle/>
        <a:p>
          <a:pPr>
            <a:defRPr>
              <a:latin typeface="HY헤드라인M" pitchFamily="18" charset="-127"/>
              <a:ea typeface="HY헤드라인M" pitchFamily="18" charset="-127"/>
            </a:defRPr>
          </a:pPr>
          <a:endParaRPr lang="ko-KR"/>
        </a:p>
      </c:txPr>
    </c:legend>
    <c:plotVisOnly val="1"/>
    <c:dispBlanksAs val="gap"/>
    <c:showDLblsOverMax val="0"/>
  </c:chart>
  <c:txPr>
    <a:bodyPr/>
    <a:lstStyle/>
    <a:p>
      <a:pPr>
        <a:defRPr sz="1800"/>
      </a:pPr>
      <a:endParaRPr lang="ko-KR"/>
    </a:p>
  </c:txPr>
  <c:externalData r:id="rId2">
    <c:autoUpdate val="0"/>
  </c:externalData>
  <c:userShapes r:id="rId3"/>
</c:chartSpace>
</file>

<file path=ppt/drawings/drawing3.xml><?xml version="1.0" encoding="utf-8"?>
<c:userShapes xmlns:c="http://schemas.openxmlformats.org/drawingml/2006/chart">
  <cdr:relSizeAnchor xmlns:cdr="http://schemas.openxmlformats.org/drawingml/2006/chartDrawing">
    <cdr:from>
      <cdr:x>0.58766</cdr:x>
      <cdr:y>0.38677</cdr:y>
    </cdr:from>
    <cdr:to>
      <cdr:x>0.84091</cdr:x>
      <cdr:y>0.60593</cdr:y>
    </cdr:to>
    <cdr:sp macro="" textlink="">
      <cdr:nvSpPr>
        <cdr:cNvPr id="2" name="타원 1"/>
        <cdr:cNvSpPr/>
      </cdr:nvSpPr>
      <cdr:spPr>
        <a:xfrm xmlns:a="http://schemas.openxmlformats.org/drawingml/2006/main">
          <a:off x="3582390" y="1571831"/>
          <a:ext cx="1543792" cy="890649"/>
        </a:xfrm>
        <a:prstGeom xmlns:a="http://schemas.openxmlformats.org/drawingml/2006/main" prst="ellipse">
          <a:avLst/>
        </a:prstGeom>
      </cdr:spPr>
      <cdr:style>
        <a:lnRef xmlns:a="http://schemas.openxmlformats.org/drawingml/2006/main" idx="2">
          <a:schemeClr val="accent2">
            <a:shade val="50000"/>
          </a:schemeClr>
        </a:lnRef>
        <a:fillRef xmlns:a="http://schemas.openxmlformats.org/drawingml/2006/main" idx="1">
          <a:schemeClr val="accent2"/>
        </a:fillRef>
        <a:effectRef xmlns:a="http://schemas.openxmlformats.org/drawingml/2006/main" idx="0">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ko-KR"/>
        </a:p>
      </cdr:txBody>
    </cdr:sp>
  </cdr:relSizeAnchor>
</c:userShapes>
</file>

<file path=ppt/handoutMasters/_rels/handoutMaster1.xml.rels><?xml version="1.0" encoding="UTF-8"?>
<Relationships xmlns="http://schemas.openxmlformats.org/package/2006/relationships"><Relationship Id="rId1" Type="http://schemas.openxmlformats.org/officeDocument/2006/relationships/theme" Target="../theme/theme2.xml"></Relationship></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1" y="0"/>
            <a:ext cx="2974551" cy="499825"/>
          </a:xfrm>
          <a:prstGeom prst="rect">
            <a:avLst/>
          </a:prstGeom>
        </p:spPr>
        <p:txBody>
          <a:bodyPr vert="horz" lIns="96335" tIns="48168" rIns="96335" bIns="48168" rtlCol="0"/>
          <a:lstStyle>
            <a:lvl1pPr algn="l">
              <a:defRPr sz="1300" smtClean="0"/>
            </a:lvl1pPr>
          </a:lstStyle>
          <a:p>
            <a:pPr>
              <a:defRPr/>
            </a:pPr>
            <a:endParaRPr lang="ko-KR" altLang="en-US" dirty="0"/>
          </a:p>
        </p:txBody>
      </p:sp>
      <p:sp>
        <p:nvSpPr>
          <p:cNvPr id="3" name="날짜 개체 틀 2"/>
          <p:cNvSpPr>
            <a:spLocks noGrp="1"/>
          </p:cNvSpPr>
          <p:nvPr>
            <p:ph type="dt" sz="quarter" idx="1"/>
          </p:nvPr>
        </p:nvSpPr>
        <p:spPr>
          <a:xfrm>
            <a:off x="3888211" y="0"/>
            <a:ext cx="2974551" cy="499825"/>
          </a:xfrm>
          <a:prstGeom prst="rect">
            <a:avLst/>
          </a:prstGeom>
        </p:spPr>
        <p:txBody>
          <a:bodyPr vert="horz" lIns="96335" tIns="48168" rIns="96335" bIns="48168" rtlCol="0"/>
          <a:lstStyle>
            <a:lvl1pPr algn="r">
              <a:defRPr sz="1300" smtClean="0"/>
            </a:lvl1pPr>
          </a:lstStyle>
          <a:p>
            <a:pPr>
              <a:defRPr/>
            </a:pPr>
            <a:fld id="{B5DEA95D-1646-4B95-AE23-6095FD7D8E1A}" type="datetimeFigureOut">
              <a:rPr lang="ko-KR" altLang="en-US"/>
              <a:pPr>
                <a:defRPr/>
              </a:pPr>
              <a:t>2019-02-18</a:t>
            </a:fld>
            <a:endParaRPr lang="ko-KR" altLang="en-US" dirty="0"/>
          </a:p>
        </p:txBody>
      </p:sp>
      <p:sp>
        <p:nvSpPr>
          <p:cNvPr id="4" name="바닥글 개체 틀 3"/>
          <p:cNvSpPr>
            <a:spLocks noGrp="1"/>
          </p:cNvSpPr>
          <p:nvPr>
            <p:ph type="ftr" sz="quarter" idx="2"/>
          </p:nvPr>
        </p:nvSpPr>
        <p:spPr>
          <a:xfrm>
            <a:off x="1" y="9494928"/>
            <a:ext cx="2974551" cy="499825"/>
          </a:xfrm>
          <a:prstGeom prst="rect">
            <a:avLst/>
          </a:prstGeom>
        </p:spPr>
        <p:txBody>
          <a:bodyPr vert="horz" lIns="96335" tIns="48168" rIns="96335" bIns="48168" rtlCol="0" anchor="b"/>
          <a:lstStyle>
            <a:lvl1pPr algn="l">
              <a:defRPr sz="1300" smtClean="0"/>
            </a:lvl1pPr>
          </a:lstStyle>
          <a:p>
            <a:pPr>
              <a:defRPr/>
            </a:pPr>
            <a:endParaRPr lang="ko-KR" altLang="en-US" dirty="0"/>
          </a:p>
        </p:txBody>
      </p:sp>
      <p:sp>
        <p:nvSpPr>
          <p:cNvPr id="5" name="슬라이드 번호 개체 틀 4"/>
          <p:cNvSpPr>
            <a:spLocks noGrp="1"/>
          </p:cNvSpPr>
          <p:nvPr>
            <p:ph type="sldNum" sz="quarter" idx="3"/>
          </p:nvPr>
        </p:nvSpPr>
        <p:spPr>
          <a:xfrm>
            <a:off x="3888211" y="9494928"/>
            <a:ext cx="2974551" cy="499825"/>
          </a:xfrm>
          <a:prstGeom prst="rect">
            <a:avLst/>
          </a:prstGeom>
        </p:spPr>
        <p:txBody>
          <a:bodyPr vert="horz" lIns="96335" tIns="48168" rIns="96335" bIns="48168" rtlCol="0" anchor="b"/>
          <a:lstStyle>
            <a:lvl1pPr algn="r">
              <a:defRPr sz="1300" smtClean="0"/>
            </a:lvl1pPr>
          </a:lstStyle>
          <a:p>
            <a:pPr>
              <a:defRPr/>
            </a:pPr>
            <a:fld id="{7AC834CF-44CA-41A6-B65E-660631D04DA4}" type="slidenum">
              <a:rPr lang="ko-KR" altLang="en-US"/>
              <a:pPr>
                <a:defRPr/>
              </a:pPr>
              <a:t>‹#›</a:t>
            </a:fld>
            <a:endParaRPr lang="ko-KR" altLang="en-US" dirty="0"/>
          </a:p>
        </p:txBody>
      </p:sp>
    </p:spTree>
    <p:extLst>
      <p:ext uri="{BB962C8B-B14F-4D97-AF65-F5344CB8AC3E}">
        <p14:creationId xmlns:p14="http://schemas.microsoft.com/office/powerpoint/2010/main" val="172307064"/>
      </p:ext>
    </p:extLst>
  </p:cSld>
  <p:clrMap bg1="lt1" tx1="dk1" bg2="lt2" tx2="dk2" accent1="accent1" accent2="accent2" accent3="accent3" accent4="accent4" accent5="accent5" accent6="accent6" hlink="hlink" folHlink="folHlink"/>
</p:handoutMaster>
</file>

<file path=ppt/notesMasters/_rels/notesMaster1.xml.rels><?xml version="1.0" encoding="UTF-8"?>
<Relationships xmlns="http://schemas.openxmlformats.org/package/2006/relationships"><Relationship Id="rId1" Type="http://schemas.openxmlformats.org/officeDocument/2006/relationships/theme" Target="../theme/theme3.xml"></Relationship></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1" y="0"/>
            <a:ext cx="2974551" cy="499825"/>
          </a:xfrm>
          <a:prstGeom prst="rect">
            <a:avLst/>
          </a:prstGeom>
        </p:spPr>
        <p:txBody>
          <a:bodyPr vert="horz" lIns="96335" tIns="48168" rIns="96335" bIns="48168" rtlCol="0"/>
          <a:lstStyle>
            <a:lvl1pPr algn="l">
              <a:defRPr sz="1300"/>
            </a:lvl1pPr>
          </a:lstStyle>
          <a:p>
            <a:endParaRPr lang="ko-KR" altLang="en-US" dirty="0"/>
          </a:p>
        </p:txBody>
      </p:sp>
      <p:sp>
        <p:nvSpPr>
          <p:cNvPr id="3" name="날짜 개체 틀 2"/>
          <p:cNvSpPr>
            <a:spLocks noGrp="1"/>
          </p:cNvSpPr>
          <p:nvPr>
            <p:ph type="dt" idx="1"/>
          </p:nvPr>
        </p:nvSpPr>
        <p:spPr>
          <a:xfrm>
            <a:off x="3888211" y="0"/>
            <a:ext cx="2974551" cy="499825"/>
          </a:xfrm>
          <a:prstGeom prst="rect">
            <a:avLst/>
          </a:prstGeom>
        </p:spPr>
        <p:txBody>
          <a:bodyPr vert="horz" lIns="96335" tIns="48168" rIns="96335" bIns="48168" rtlCol="0"/>
          <a:lstStyle>
            <a:lvl1pPr algn="r">
              <a:defRPr sz="1300"/>
            </a:lvl1pPr>
          </a:lstStyle>
          <a:p>
            <a:fld id="{312E9C1E-FEB7-4FD3-BA7B-7C92A79B1015}" type="datetimeFigureOut">
              <a:rPr lang="ko-KR" altLang="en-US" smtClean="0"/>
              <a:pPr/>
              <a:t>2019-02-18</a:t>
            </a:fld>
            <a:endParaRPr lang="ko-KR" altLang="en-US" dirty="0"/>
          </a:p>
        </p:txBody>
      </p:sp>
      <p:sp>
        <p:nvSpPr>
          <p:cNvPr id="4" name="슬라이드 이미지 개체 틀 3"/>
          <p:cNvSpPr>
            <a:spLocks noGrp="1" noRot="1" noChangeAspect="1"/>
          </p:cNvSpPr>
          <p:nvPr>
            <p:ph type="sldImg" idx="2"/>
          </p:nvPr>
        </p:nvSpPr>
        <p:spPr>
          <a:xfrm>
            <a:off x="931863" y="749300"/>
            <a:ext cx="5000625" cy="3749675"/>
          </a:xfrm>
          <a:prstGeom prst="rect">
            <a:avLst/>
          </a:prstGeom>
          <a:noFill/>
          <a:ln w="12700">
            <a:solidFill>
              <a:prstClr val="black"/>
            </a:solidFill>
          </a:ln>
        </p:spPr>
        <p:txBody>
          <a:bodyPr vert="horz" lIns="96335" tIns="48168" rIns="96335" bIns="48168" rtlCol="0" anchor="ctr"/>
          <a:lstStyle/>
          <a:p>
            <a:endParaRPr lang="ko-KR" altLang="en-US" dirty="0"/>
          </a:p>
        </p:txBody>
      </p:sp>
      <p:sp>
        <p:nvSpPr>
          <p:cNvPr id="5" name="슬라이드 노트 개체 틀 4"/>
          <p:cNvSpPr>
            <a:spLocks noGrp="1"/>
          </p:cNvSpPr>
          <p:nvPr>
            <p:ph type="body" sz="quarter" idx="3"/>
          </p:nvPr>
        </p:nvSpPr>
        <p:spPr>
          <a:xfrm>
            <a:off x="686436" y="4748333"/>
            <a:ext cx="5491480" cy="4498419"/>
          </a:xfrm>
          <a:prstGeom prst="rect">
            <a:avLst/>
          </a:prstGeom>
        </p:spPr>
        <p:txBody>
          <a:bodyPr vert="horz" lIns="96335" tIns="48168" rIns="96335" bIns="48168"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1" y="9494928"/>
            <a:ext cx="2974551" cy="499825"/>
          </a:xfrm>
          <a:prstGeom prst="rect">
            <a:avLst/>
          </a:prstGeom>
        </p:spPr>
        <p:txBody>
          <a:bodyPr vert="horz" lIns="96335" tIns="48168" rIns="96335" bIns="48168" rtlCol="0" anchor="b"/>
          <a:lstStyle>
            <a:lvl1pPr algn="l">
              <a:defRPr sz="1300"/>
            </a:lvl1pPr>
          </a:lstStyle>
          <a:p>
            <a:endParaRPr lang="ko-KR" altLang="en-US" dirty="0"/>
          </a:p>
        </p:txBody>
      </p:sp>
      <p:sp>
        <p:nvSpPr>
          <p:cNvPr id="7" name="슬라이드 번호 개체 틀 6"/>
          <p:cNvSpPr>
            <a:spLocks noGrp="1"/>
          </p:cNvSpPr>
          <p:nvPr>
            <p:ph type="sldNum" sz="quarter" idx="5"/>
          </p:nvPr>
        </p:nvSpPr>
        <p:spPr>
          <a:xfrm>
            <a:off x="3888211" y="9494928"/>
            <a:ext cx="2974551" cy="499825"/>
          </a:xfrm>
          <a:prstGeom prst="rect">
            <a:avLst/>
          </a:prstGeom>
        </p:spPr>
        <p:txBody>
          <a:bodyPr vert="horz" lIns="96335" tIns="48168" rIns="96335" bIns="48168" rtlCol="0" anchor="b"/>
          <a:lstStyle>
            <a:lvl1pPr algn="r">
              <a:defRPr sz="1300"/>
            </a:lvl1pPr>
          </a:lstStyle>
          <a:p>
            <a:fld id="{7DF5E9F8-3AC1-4609-9304-D1DFED5188B6}" type="slidenum">
              <a:rPr lang="ko-KR" altLang="en-US" smtClean="0"/>
              <a:pPr/>
              <a:t>‹#›</a:t>
            </a:fld>
            <a:endParaRPr lang="ko-KR" altLang="en-US" dirty="0"/>
          </a:p>
        </p:txBody>
      </p:sp>
    </p:spTree>
    <p:extLst>
      <p:ext uri="{BB962C8B-B14F-4D97-AF65-F5344CB8AC3E}">
        <p14:creationId xmlns:p14="http://schemas.microsoft.com/office/powerpoint/2010/main" val="3822911831"/>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0.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10.xml"></Relationship></Relationships>
</file>

<file path=ppt/notesSlides/_rels/notesSlide11.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11.xml"></Relationship></Relationships>
</file>

<file path=ppt/notesSlides/_rels/notesSlide12.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12.xml"></Relationship></Relationships>
</file>

<file path=ppt/notesSlides/_rels/notesSlide13.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13.xml"></Relationship></Relationships>
</file>

<file path=ppt/notesSlides/_rels/notesSlide14.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14.xml"></Relationship></Relationships>
</file>

<file path=ppt/notesSlides/_rels/notesSlide15.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15.xml"></Relationship></Relationships>
</file>

<file path=ppt/notesSlides/_rels/notesSlide16.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16.xml"></Relationship></Relationships>
</file>

<file path=ppt/notesSlides/_rels/notesSlide17.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17.xml"></Relationship></Relationships>
</file>

<file path=ppt/notesSlides/_rels/notesSlide18.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18.xml"></Relationship></Relationships>
</file>

<file path=ppt/notesSlides/_rels/notesSlide19.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19.xml"></Relationship></Relationships>
</file>

<file path=ppt/notesSlides/_rels/notesSlide20.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20.xml"></Relationship></Relationships>
</file>

<file path=ppt/notesSlides/_rels/notesSlide21.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21.xml"></Relationship></Relationships>
</file>

<file path=ppt/notesSlides/_rels/notesSlide22.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22.xml"></Relationship></Relationships>
</file>

<file path=ppt/notesSlides/_rels/notesSlide3.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3.xml"></Relationship></Relationships>
</file>

<file path=ppt/notesSlides/_rels/notesSlide4.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4.xml"></Relationship></Relationships>
</file>

<file path=ppt/notesSlides/_rels/notesSlide5.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5.xml"></Relationship></Relationships>
</file>

<file path=ppt/notesSlides/_rels/notesSlide7.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7.xml"></Relationship></Relationships>
</file>

<file path=ppt/notesSlides/_rels/notesSlide8.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8.xml"></Relationship></Relationships>
</file>

<file path=ppt/notesSlides/_rels/notesSlide9.xml.rels><?xml version="1.0" encoding="UTF-8"?>
<Relationships xmlns="http://schemas.openxmlformats.org/package/2006/relationships"><Relationship Id="rId1" Type="http://schemas.openxmlformats.org/officeDocument/2006/relationships/notesMaster" Target="../notesMasters/notesMaster1.xml"></Relationship><Relationship Id="rId2" Type="http://schemas.openxmlformats.org/officeDocument/2006/relationships/slide" Target="../slides/slide9.xml"></Relationship></Relationship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DF5E9F8-3AC1-4609-9304-D1DFED5188B6}" type="slidenum">
              <a:rPr lang="ko-KR" altLang="en-US" smtClean="0"/>
              <a:pPr/>
              <a:t>10</a:t>
            </a:fld>
            <a:endParaRPr lang="ko-KR" altLang="en-US" dirty="0"/>
          </a:p>
        </p:txBody>
      </p:sp>
    </p:spTree>
    <p:extLst>
      <p:ext uri="{BB962C8B-B14F-4D97-AF65-F5344CB8AC3E}">
        <p14:creationId xmlns:p14="http://schemas.microsoft.com/office/powerpoint/2010/main" val="21355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DF5E9F8-3AC1-4609-9304-D1DFED5188B6}" type="slidenum">
              <a:rPr lang="ko-KR" altLang="en-US" smtClean="0"/>
              <a:pPr/>
              <a:t>11</a:t>
            </a:fld>
            <a:endParaRPr lang="ko-KR" altLang="en-US" dirty="0"/>
          </a:p>
        </p:txBody>
      </p:sp>
    </p:spTree>
    <p:extLst>
      <p:ext uri="{BB962C8B-B14F-4D97-AF65-F5344CB8AC3E}">
        <p14:creationId xmlns:p14="http://schemas.microsoft.com/office/powerpoint/2010/main" val="21355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DF5E9F8-3AC1-4609-9304-D1DFED5188B6}" type="slidenum">
              <a:rPr lang="ko-KR" altLang="en-US" smtClean="0"/>
              <a:pPr/>
              <a:t>12</a:t>
            </a:fld>
            <a:endParaRPr lang="ko-KR" altLang="en-US" dirty="0"/>
          </a:p>
        </p:txBody>
      </p:sp>
    </p:spTree>
    <p:extLst>
      <p:ext uri="{BB962C8B-B14F-4D97-AF65-F5344CB8AC3E}">
        <p14:creationId xmlns:p14="http://schemas.microsoft.com/office/powerpoint/2010/main" val="21355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DF5E9F8-3AC1-4609-9304-D1DFED5188B6}" type="slidenum">
              <a:rPr lang="ko-KR" altLang="en-US" smtClean="0"/>
              <a:pPr/>
              <a:t>13</a:t>
            </a:fld>
            <a:endParaRPr lang="ko-KR" altLang="en-US" dirty="0"/>
          </a:p>
        </p:txBody>
      </p:sp>
    </p:spTree>
    <p:extLst>
      <p:ext uri="{BB962C8B-B14F-4D97-AF65-F5344CB8AC3E}">
        <p14:creationId xmlns:p14="http://schemas.microsoft.com/office/powerpoint/2010/main" val="21355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DF5E9F8-3AC1-4609-9304-D1DFED5188B6}" type="slidenum">
              <a:rPr lang="ko-KR" altLang="en-US" smtClean="0"/>
              <a:pPr/>
              <a:t>14</a:t>
            </a:fld>
            <a:endParaRPr lang="ko-KR" altLang="en-US" dirty="0"/>
          </a:p>
        </p:txBody>
      </p:sp>
    </p:spTree>
    <p:extLst>
      <p:ext uri="{BB962C8B-B14F-4D97-AF65-F5344CB8AC3E}">
        <p14:creationId xmlns:p14="http://schemas.microsoft.com/office/powerpoint/2010/main" val="21355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DF5E9F8-3AC1-4609-9304-D1DFED5188B6}" type="slidenum">
              <a:rPr lang="ko-KR" altLang="en-US" smtClean="0"/>
              <a:pPr/>
              <a:t>15</a:t>
            </a:fld>
            <a:endParaRPr lang="ko-KR" altLang="en-US" dirty="0"/>
          </a:p>
        </p:txBody>
      </p:sp>
    </p:spTree>
    <p:extLst>
      <p:ext uri="{BB962C8B-B14F-4D97-AF65-F5344CB8AC3E}">
        <p14:creationId xmlns:p14="http://schemas.microsoft.com/office/powerpoint/2010/main" val="3629819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DF5E9F8-3AC1-4609-9304-D1DFED5188B6}" type="slidenum">
              <a:rPr lang="ko-KR" altLang="en-US" smtClean="0"/>
              <a:pPr/>
              <a:t>16</a:t>
            </a:fld>
            <a:endParaRPr lang="ko-KR" altLang="en-US" dirty="0"/>
          </a:p>
        </p:txBody>
      </p:sp>
    </p:spTree>
    <p:extLst>
      <p:ext uri="{BB962C8B-B14F-4D97-AF65-F5344CB8AC3E}">
        <p14:creationId xmlns:p14="http://schemas.microsoft.com/office/powerpoint/2010/main" val="21355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DF5E9F8-3AC1-4609-9304-D1DFED5188B6}" type="slidenum">
              <a:rPr lang="ko-KR" altLang="en-US" smtClean="0"/>
              <a:pPr/>
              <a:t>17</a:t>
            </a:fld>
            <a:endParaRPr lang="ko-KR" altLang="en-US" dirty="0"/>
          </a:p>
        </p:txBody>
      </p:sp>
    </p:spTree>
    <p:extLst>
      <p:ext uri="{BB962C8B-B14F-4D97-AF65-F5344CB8AC3E}">
        <p14:creationId xmlns:p14="http://schemas.microsoft.com/office/powerpoint/2010/main" val="21355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DF5E9F8-3AC1-4609-9304-D1DFED5188B6}" type="slidenum">
              <a:rPr lang="ko-KR" altLang="en-US" smtClean="0"/>
              <a:pPr/>
              <a:t>18</a:t>
            </a:fld>
            <a:endParaRPr lang="ko-KR" altLang="en-US" dirty="0"/>
          </a:p>
        </p:txBody>
      </p:sp>
    </p:spTree>
    <p:extLst>
      <p:ext uri="{BB962C8B-B14F-4D97-AF65-F5344CB8AC3E}">
        <p14:creationId xmlns:p14="http://schemas.microsoft.com/office/powerpoint/2010/main" val="21355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DF5E9F8-3AC1-4609-9304-D1DFED5188B6}" type="slidenum">
              <a:rPr lang="ko-KR" altLang="en-US" smtClean="0"/>
              <a:pPr/>
              <a:t>19</a:t>
            </a:fld>
            <a:endParaRPr lang="ko-KR" altLang="en-US" dirty="0"/>
          </a:p>
        </p:txBody>
      </p:sp>
    </p:spTree>
    <p:extLst>
      <p:ext uri="{BB962C8B-B14F-4D97-AF65-F5344CB8AC3E}">
        <p14:creationId xmlns:p14="http://schemas.microsoft.com/office/powerpoint/2010/main" val="21355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DF5E9F8-3AC1-4609-9304-D1DFED5188B6}" type="slidenum">
              <a:rPr lang="ko-KR" altLang="en-US" smtClean="0"/>
              <a:pPr/>
              <a:t>20</a:t>
            </a:fld>
            <a:endParaRPr lang="ko-KR" altLang="en-US" dirty="0"/>
          </a:p>
        </p:txBody>
      </p:sp>
    </p:spTree>
    <p:extLst>
      <p:ext uri="{BB962C8B-B14F-4D97-AF65-F5344CB8AC3E}">
        <p14:creationId xmlns:p14="http://schemas.microsoft.com/office/powerpoint/2010/main" val="21355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DF5E9F8-3AC1-4609-9304-D1DFED5188B6}" type="slidenum">
              <a:rPr lang="ko-KR" altLang="en-US" smtClean="0"/>
              <a:pPr/>
              <a:t>21</a:t>
            </a:fld>
            <a:endParaRPr lang="ko-KR" altLang="en-US" dirty="0"/>
          </a:p>
        </p:txBody>
      </p:sp>
    </p:spTree>
    <p:extLst>
      <p:ext uri="{BB962C8B-B14F-4D97-AF65-F5344CB8AC3E}">
        <p14:creationId xmlns:p14="http://schemas.microsoft.com/office/powerpoint/2010/main" val="21355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DF5E9F8-3AC1-4609-9304-D1DFED5188B6}" type="slidenum">
              <a:rPr lang="ko-KR" altLang="en-US" smtClean="0"/>
              <a:pPr/>
              <a:t>22</a:t>
            </a:fld>
            <a:endParaRPr lang="ko-KR" altLang="en-US" dirty="0"/>
          </a:p>
        </p:txBody>
      </p:sp>
    </p:spTree>
    <p:extLst>
      <p:ext uri="{BB962C8B-B14F-4D97-AF65-F5344CB8AC3E}">
        <p14:creationId xmlns:p14="http://schemas.microsoft.com/office/powerpoint/2010/main" val="21355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DF5E9F8-3AC1-4609-9304-D1DFED5188B6}" type="slidenum">
              <a:rPr lang="ko-KR" altLang="en-US" smtClean="0"/>
              <a:pPr/>
              <a:t>3</a:t>
            </a:fld>
            <a:endParaRPr lang="ko-KR" altLang="en-US" dirty="0"/>
          </a:p>
        </p:txBody>
      </p:sp>
    </p:spTree>
    <p:extLst>
      <p:ext uri="{BB962C8B-B14F-4D97-AF65-F5344CB8AC3E}">
        <p14:creationId xmlns:p14="http://schemas.microsoft.com/office/powerpoint/2010/main" val="21355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DF5E9F8-3AC1-4609-9304-D1DFED5188B6}" type="slidenum">
              <a:rPr lang="ko-KR" altLang="en-US" smtClean="0"/>
              <a:pPr/>
              <a:t>4</a:t>
            </a:fld>
            <a:endParaRPr lang="ko-KR" altLang="en-US" dirty="0"/>
          </a:p>
        </p:txBody>
      </p:sp>
    </p:spTree>
    <p:extLst>
      <p:ext uri="{BB962C8B-B14F-4D97-AF65-F5344CB8AC3E}">
        <p14:creationId xmlns:p14="http://schemas.microsoft.com/office/powerpoint/2010/main" val="21355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DF5E9F8-3AC1-4609-9304-D1DFED5188B6}" type="slidenum">
              <a:rPr lang="ko-KR" altLang="en-US" smtClean="0"/>
              <a:pPr/>
              <a:t>5</a:t>
            </a:fld>
            <a:endParaRPr lang="ko-KR" altLang="en-US" dirty="0"/>
          </a:p>
        </p:txBody>
      </p:sp>
    </p:spTree>
    <p:extLst>
      <p:ext uri="{BB962C8B-B14F-4D97-AF65-F5344CB8AC3E}">
        <p14:creationId xmlns:p14="http://schemas.microsoft.com/office/powerpoint/2010/main" val="21355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DF5E9F8-3AC1-4609-9304-D1DFED5188B6}" type="slidenum">
              <a:rPr lang="ko-KR" altLang="en-US" smtClean="0"/>
              <a:pPr/>
              <a:t>7</a:t>
            </a:fld>
            <a:endParaRPr lang="ko-KR" altLang="en-US" dirty="0"/>
          </a:p>
        </p:txBody>
      </p:sp>
    </p:spTree>
    <p:extLst>
      <p:ext uri="{BB962C8B-B14F-4D97-AF65-F5344CB8AC3E}">
        <p14:creationId xmlns:p14="http://schemas.microsoft.com/office/powerpoint/2010/main" val="21355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DF5E9F8-3AC1-4609-9304-D1DFED5188B6}" type="slidenum">
              <a:rPr lang="ko-KR" altLang="en-US" smtClean="0"/>
              <a:pPr/>
              <a:t>8</a:t>
            </a:fld>
            <a:endParaRPr lang="ko-KR" altLang="en-US" dirty="0"/>
          </a:p>
        </p:txBody>
      </p:sp>
    </p:spTree>
    <p:extLst>
      <p:ext uri="{BB962C8B-B14F-4D97-AF65-F5344CB8AC3E}">
        <p14:creationId xmlns:p14="http://schemas.microsoft.com/office/powerpoint/2010/main" val="21355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7DF5E9F8-3AC1-4609-9304-D1DFED5188B6}" type="slidenum">
              <a:rPr lang="ko-KR" altLang="en-US" smtClean="0"/>
              <a:pPr/>
              <a:t>9</a:t>
            </a:fld>
            <a:endParaRPr lang="ko-KR" altLang="en-US" dirty="0"/>
          </a:p>
        </p:txBody>
      </p:sp>
    </p:spTree>
    <p:extLst>
      <p:ext uri="{BB962C8B-B14F-4D97-AF65-F5344CB8AC3E}">
        <p14:creationId xmlns:p14="http://schemas.microsoft.com/office/powerpoint/2010/main" val="21355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smtClean="0"/>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4" name="Date Placeholder 3"/>
          <p:cNvSpPr>
            <a:spLocks noGrp="1"/>
          </p:cNvSpPr>
          <p:nvPr>
            <p:ph type="dt" sz="half" idx="10"/>
          </p:nvPr>
        </p:nvSpPr>
        <p:spPr/>
        <p:txBody>
          <a:bodyPr/>
          <a:lstStyle>
            <a:lvl1pPr>
              <a:defRPr/>
            </a:lvl1pPr>
          </a:lstStyle>
          <a:p>
            <a:pPr>
              <a:defRPr/>
            </a:pPr>
            <a:fld id="{C64C960F-8714-45C5-BC97-F8A82F71B8EF}" type="datetimeFigureOut">
              <a:rPr lang="ko-KR" altLang="en-US"/>
              <a:pPr>
                <a:defRPr/>
              </a:pPr>
              <a:t>2019-02-18</a:t>
            </a:fld>
            <a:endParaRPr lang="ko-KR" altLang="en-US" dirty="0"/>
          </a:p>
        </p:txBody>
      </p:sp>
      <p:sp>
        <p:nvSpPr>
          <p:cNvPr id="5" name="Footer Placeholder 4"/>
          <p:cNvSpPr>
            <a:spLocks noGrp="1"/>
          </p:cNvSpPr>
          <p:nvPr>
            <p:ph type="ftr" sz="quarter" idx="11"/>
          </p:nvPr>
        </p:nvSpPr>
        <p:spPr/>
        <p:txBody>
          <a:bodyPr/>
          <a:lstStyle>
            <a:lvl1pPr>
              <a:defRPr/>
            </a:lvl1pPr>
          </a:lstStyle>
          <a:p>
            <a:pPr>
              <a:defRPr/>
            </a:pPr>
            <a:endParaRPr lang="ko-KR" altLang="en-US" dirty="0"/>
          </a:p>
        </p:txBody>
      </p:sp>
      <p:sp>
        <p:nvSpPr>
          <p:cNvPr id="6" name="Slide Number Placeholder 5"/>
          <p:cNvSpPr>
            <a:spLocks noGrp="1"/>
          </p:cNvSpPr>
          <p:nvPr>
            <p:ph type="sldNum" sz="quarter" idx="12"/>
          </p:nvPr>
        </p:nvSpPr>
        <p:spPr/>
        <p:txBody>
          <a:bodyPr/>
          <a:lstStyle>
            <a:lvl1pPr>
              <a:defRPr/>
            </a:lvl1pPr>
          </a:lstStyle>
          <a:p>
            <a:pPr>
              <a:defRPr/>
            </a:pPr>
            <a:fld id="{9628C354-386E-4AFC-9159-8DA059B29EB8}" type="slidenum">
              <a:rPr lang="ko-KR" altLang="en-US"/>
              <a:pPr>
                <a:defRPr/>
              </a:pPr>
              <a:t>‹#›</a:t>
            </a:fld>
            <a:endParaRPr lang="ko-KR"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제목 및 내용">
    <p:spTree>
      <p:nvGrpSpPr>
        <p:cNvPr id="1" name=""/>
        <p:cNvGrpSpPr/>
        <p:nvPr/>
      </p:nvGrpSpPr>
      <p:grpSpPr>
        <a:xfrm>
          <a:off x="0" y="0"/>
          <a:ext cx="0" cy="0"/>
          <a:chOff x="0" y="0"/>
          <a:chExt cx="0" cy="0"/>
        </a:xfrm>
      </p:grpSpPr>
      <p:sp>
        <p:nvSpPr>
          <p:cNvPr id="11" name="이등변 삼각형 10"/>
          <p:cNvSpPr/>
          <p:nvPr userDrawn="1"/>
        </p:nvSpPr>
        <p:spPr>
          <a:xfrm>
            <a:off x="7486650" y="295275"/>
            <a:ext cx="209550" cy="24765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0" name="다이아몬드 9"/>
          <p:cNvSpPr/>
          <p:nvPr userDrawn="1"/>
        </p:nvSpPr>
        <p:spPr>
          <a:xfrm>
            <a:off x="8829675" y="6619875"/>
            <a:ext cx="216000" cy="21600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7" name="슬라이드 번호 개체 틀 5"/>
          <p:cNvSpPr txBox="1">
            <a:spLocks/>
          </p:cNvSpPr>
          <p:nvPr userDrawn="1"/>
        </p:nvSpPr>
        <p:spPr>
          <a:xfrm>
            <a:off x="8740898" y="6593010"/>
            <a:ext cx="385762" cy="266700"/>
          </a:xfrm>
          <a:prstGeom prst="rect">
            <a:avLst/>
          </a:prstGeom>
        </p:spPr>
        <p:txBody>
          <a:bodyPr lIns="104306" tIns="52153" rIns="104306" bIns="52153" anchor="ctr"/>
          <a:lstStyle>
            <a:lvl1pPr algn="l">
              <a:defRPr lang="ko-KR" altLang="en-US" sz="1000" b="1" kern="1200" smtClean="0">
                <a:solidFill>
                  <a:schemeClr val="tx1">
                    <a:lumMod val="75000"/>
                    <a:lumOff val="25000"/>
                  </a:schemeClr>
                </a:solidFill>
                <a:latin typeface="+mn-lt"/>
                <a:ea typeface="+mn-ea"/>
                <a:cs typeface="+mn-cs"/>
              </a:defRPr>
            </a:lvl1pPr>
          </a:lstStyle>
          <a:p>
            <a:pPr algn="ctr" defTabSz="1043056" fontAlgn="auto">
              <a:spcBef>
                <a:spcPts val="0"/>
              </a:spcBef>
              <a:spcAft>
                <a:spcPts val="0"/>
              </a:spcAft>
              <a:defRPr/>
            </a:pPr>
            <a:fld id="{31B1D535-8B43-4A09-B33A-E1647FCFB0F8}" type="slidenum">
              <a:rPr kumimoji="0" lang="en-US" altLang="ko-KR" sz="900" b="0">
                <a:solidFill>
                  <a:schemeClr val="tx1">
                    <a:lumMod val="75000"/>
                    <a:lumOff val="25000"/>
                  </a:schemeClr>
                </a:solidFill>
                <a:latin typeface="+mn-ea"/>
                <a:ea typeface="+mn-ea"/>
              </a:rPr>
              <a:pPr algn="ctr" defTabSz="1043056" fontAlgn="auto">
                <a:spcBef>
                  <a:spcPts val="0"/>
                </a:spcBef>
                <a:spcAft>
                  <a:spcPts val="0"/>
                </a:spcAft>
                <a:defRPr/>
              </a:pPr>
              <a:t>‹#›</a:t>
            </a:fld>
            <a:endParaRPr kumimoji="0" lang="en-US" sz="900" b="0" dirty="0">
              <a:solidFill>
                <a:schemeClr val="tx1">
                  <a:lumMod val="75000"/>
                  <a:lumOff val="25000"/>
                </a:schemeClr>
              </a:solidFill>
              <a:latin typeface="+mn-ea"/>
              <a:ea typeface="+mn-ea"/>
            </a:endParaRPr>
          </a:p>
        </p:txBody>
      </p:sp>
      <p:sp>
        <p:nvSpPr>
          <p:cNvPr id="8" name="직사각형 7"/>
          <p:cNvSpPr/>
          <p:nvPr userDrawn="1"/>
        </p:nvSpPr>
        <p:spPr>
          <a:xfrm>
            <a:off x="238124" y="400050"/>
            <a:ext cx="8905875" cy="4079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dirty="0"/>
          </a:p>
        </p:txBody>
      </p:sp>
      <p:sp>
        <p:nvSpPr>
          <p:cNvPr id="9" name="평행 사변형 8"/>
          <p:cNvSpPr/>
          <p:nvPr userDrawn="1"/>
        </p:nvSpPr>
        <p:spPr>
          <a:xfrm>
            <a:off x="-1" y="296863"/>
            <a:ext cx="7586665" cy="511175"/>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dirty="0"/>
          </a:p>
        </p:txBody>
      </p:sp>
      <p:sp>
        <p:nvSpPr>
          <p:cNvPr id="14" name="텍스트 개체 틀 13"/>
          <p:cNvSpPr>
            <a:spLocks noGrp="1"/>
          </p:cNvSpPr>
          <p:nvPr>
            <p:ph type="body" sz="quarter" idx="11" hasCustomPrompt="1"/>
          </p:nvPr>
        </p:nvSpPr>
        <p:spPr>
          <a:xfrm>
            <a:off x="57150" y="6600824"/>
            <a:ext cx="1133474" cy="257175"/>
          </a:xfrm>
        </p:spPr>
        <p:txBody>
          <a:bodyPr anchor="ctr"/>
          <a:lstStyle>
            <a:lvl1pPr>
              <a:buNone/>
              <a:defRPr sz="1000" b="1">
                <a:solidFill>
                  <a:schemeClr val="accent1"/>
                </a:solidFill>
                <a:latin typeface="+mn-ea"/>
                <a:ea typeface="+mn-ea"/>
              </a:defRPr>
            </a:lvl1pPr>
            <a:lvl5pPr>
              <a:defRPr/>
            </a:lvl5pPr>
          </a:lstStyle>
          <a:p>
            <a:pPr lvl="0"/>
            <a:r>
              <a:rPr lang="en-US" altLang="ko-KR" dirty="0" smtClean="0"/>
              <a:t>logo</a:t>
            </a:r>
            <a:endParaRPr lang="ko-KR" altLang="en-US" dirty="0"/>
          </a:p>
        </p:txBody>
      </p:sp>
      <p:sp>
        <p:nvSpPr>
          <p:cNvPr id="23" name="텍스트 개체 틀 22"/>
          <p:cNvSpPr>
            <a:spLocks noGrp="1"/>
          </p:cNvSpPr>
          <p:nvPr>
            <p:ph type="body" sz="quarter" idx="16" hasCustomPrompt="1"/>
          </p:nvPr>
        </p:nvSpPr>
        <p:spPr>
          <a:xfrm>
            <a:off x="381000" y="361950"/>
            <a:ext cx="6210300" cy="428625"/>
          </a:xfrm>
        </p:spPr>
        <p:txBody>
          <a:bodyPr anchor="t"/>
          <a:lstStyle>
            <a:lvl1pPr>
              <a:buNone/>
              <a:defRPr sz="2000" b="1" baseline="0">
                <a:solidFill>
                  <a:schemeClr val="bg1">
                    <a:lumMod val="95000"/>
                  </a:schemeClr>
                </a:solidFill>
              </a:defRPr>
            </a:lvl1pPr>
            <a:lvl2pPr>
              <a:defRPr b="1"/>
            </a:lvl2pPr>
            <a:lvl3pPr>
              <a:defRPr b="1"/>
            </a:lvl3pPr>
            <a:lvl4pPr>
              <a:defRPr b="1"/>
            </a:lvl4pPr>
            <a:lvl5pPr>
              <a:defRPr b="1"/>
            </a:lvl5pPr>
          </a:lstStyle>
          <a:p>
            <a:pPr lvl="0"/>
            <a:r>
              <a:rPr lang="en-US" altLang="ko-KR" dirty="0" smtClean="0"/>
              <a:t>1-1 Your text here</a:t>
            </a:r>
            <a:endParaRPr lang="ko-KR" altLang="en-US" dirty="0"/>
          </a:p>
        </p:txBody>
      </p:sp>
      <p:sp>
        <p:nvSpPr>
          <p:cNvPr id="25" name="텍스트 개체 틀 24"/>
          <p:cNvSpPr>
            <a:spLocks noGrp="1"/>
          </p:cNvSpPr>
          <p:nvPr>
            <p:ph type="body" sz="quarter" idx="17" hasCustomPrompt="1"/>
          </p:nvPr>
        </p:nvSpPr>
        <p:spPr>
          <a:xfrm>
            <a:off x="3162300" y="6600825"/>
            <a:ext cx="2819400" cy="257175"/>
          </a:xfrm>
        </p:spPr>
        <p:txBody>
          <a:bodyPr anchor="ctr"/>
          <a:lstStyle>
            <a:lvl1pPr algn="ctr">
              <a:buNone/>
              <a:defRPr sz="1000" b="0">
                <a:solidFill>
                  <a:schemeClr val="tx1">
                    <a:lumMod val="50000"/>
                    <a:lumOff val="50000"/>
                  </a:schemeClr>
                </a:solidFill>
              </a:defRPr>
            </a:lvl1pPr>
          </a:lstStyle>
          <a:p>
            <a:pPr lvl="0"/>
            <a:r>
              <a:rPr lang="en-US" altLang="ko-KR" dirty="0" smtClean="0"/>
              <a:t>www.bizforms.co.kr</a:t>
            </a:r>
            <a:endParaRPr lang="ko-KR"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2BA9B3E-4F3F-4F1D-9781-81986187EF37}" type="datetimeFigureOut">
              <a:rPr lang="ko-KR" altLang="en-US"/>
              <a:pPr>
                <a:defRPr/>
              </a:pPr>
              <a:t>2019-02-18</a:t>
            </a:fld>
            <a:endParaRPr lang="ko-KR" altLang="en-US" dirty="0"/>
          </a:p>
        </p:txBody>
      </p:sp>
      <p:sp>
        <p:nvSpPr>
          <p:cNvPr id="3" name="Footer Placeholder 4"/>
          <p:cNvSpPr>
            <a:spLocks noGrp="1"/>
          </p:cNvSpPr>
          <p:nvPr>
            <p:ph type="ftr" sz="quarter" idx="11"/>
          </p:nvPr>
        </p:nvSpPr>
        <p:spPr/>
        <p:txBody>
          <a:bodyPr/>
          <a:lstStyle>
            <a:lvl1pPr>
              <a:defRPr/>
            </a:lvl1pPr>
          </a:lstStyle>
          <a:p>
            <a:pPr>
              <a:defRPr/>
            </a:pPr>
            <a:endParaRPr lang="ko-KR" altLang="en-US" dirty="0"/>
          </a:p>
        </p:txBody>
      </p:sp>
      <p:sp>
        <p:nvSpPr>
          <p:cNvPr id="4" name="Slide Number Placeholder 5"/>
          <p:cNvSpPr>
            <a:spLocks noGrp="1"/>
          </p:cNvSpPr>
          <p:nvPr>
            <p:ph type="sldNum" sz="quarter" idx="12"/>
          </p:nvPr>
        </p:nvSpPr>
        <p:spPr/>
        <p:txBody>
          <a:bodyPr/>
          <a:lstStyle>
            <a:lvl1pPr>
              <a:defRPr/>
            </a:lvl1pPr>
          </a:lstStyle>
          <a:p>
            <a:pPr>
              <a:defRPr/>
            </a:pPr>
            <a:fld id="{2214280D-04F9-4BAA-BBB4-2112BB9954B5}" type="slidenum">
              <a:rPr lang="ko-KR" altLang="en-US"/>
              <a:pPr>
                <a:defRPr/>
              </a:pPr>
              <a:t>‹#›</a:t>
            </a:fld>
            <a:endParaRPr lang="ko-KR"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내용4">
    <p:spTree>
      <p:nvGrpSpPr>
        <p:cNvPr id="1" name=""/>
        <p:cNvGrpSpPr/>
        <p:nvPr/>
      </p:nvGrpSpPr>
      <p:grpSpPr>
        <a:xfrm>
          <a:off x="0" y="0"/>
          <a:ext cx="0" cy="0"/>
          <a:chOff x="0" y="0"/>
          <a:chExt cx="0" cy="0"/>
        </a:xfrm>
      </p:grpSpPr>
      <p:sp>
        <p:nvSpPr>
          <p:cNvPr id="3" name="날짜 개체 틀 2"/>
          <p:cNvSpPr>
            <a:spLocks noGrp="1"/>
          </p:cNvSpPr>
          <p:nvPr>
            <p:ph type="dt" sz="half" idx="10"/>
          </p:nvPr>
        </p:nvSpPr>
        <p:spPr/>
        <p:txBody>
          <a:bodyPr/>
          <a:lstStyle/>
          <a:p>
            <a:fld id="{F793113F-BDC0-4AC4-A9D8-D24EF1BF1501}" type="datetime1">
              <a:rPr lang="ko-KR" altLang="en-US" smtClean="0">
                <a:solidFill>
                  <a:prstClr val="black">
                    <a:tint val="75000"/>
                  </a:prstClr>
                </a:solidFill>
              </a:rPr>
              <a:pPr/>
              <a:t>2019-02-18</a:t>
            </a:fld>
            <a:endParaRPr lang="ko-KR" altLang="en-US" dirty="0">
              <a:solidFill>
                <a:prstClr val="black">
                  <a:tint val="75000"/>
                </a:prstClr>
              </a:solidFill>
            </a:endParaRPr>
          </a:p>
        </p:txBody>
      </p:sp>
      <p:sp>
        <p:nvSpPr>
          <p:cNvPr id="4" name="바닥글 개체 틀 3"/>
          <p:cNvSpPr>
            <a:spLocks noGrp="1"/>
          </p:cNvSpPr>
          <p:nvPr>
            <p:ph type="ftr" sz="quarter" idx="11"/>
          </p:nvPr>
        </p:nvSpPr>
        <p:spPr/>
        <p:txBody>
          <a:bodyPr/>
          <a:lstStyle/>
          <a:p>
            <a:endParaRPr lang="ko-KR" altLang="en-US" dirty="0">
              <a:solidFill>
                <a:prstClr val="black">
                  <a:tint val="75000"/>
                </a:prstClr>
              </a:solidFill>
            </a:endParaRPr>
          </a:p>
        </p:txBody>
      </p:sp>
      <p:sp>
        <p:nvSpPr>
          <p:cNvPr id="6" name="슬라이드 번호 개체 틀 5"/>
          <p:cNvSpPr>
            <a:spLocks noGrp="1"/>
          </p:cNvSpPr>
          <p:nvPr>
            <p:ph type="sldNum" sz="quarter" idx="12"/>
          </p:nvPr>
        </p:nvSpPr>
        <p:spPr>
          <a:xfrm>
            <a:off x="7958600" y="490021"/>
            <a:ext cx="655811" cy="365125"/>
          </a:xfrm>
        </p:spPr>
        <p:txBody>
          <a:bodyPr/>
          <a:lstStyle>
            <a:lvl1pPr>
              <a:defRPr sz="900" b="0">
                <a:solidFill>
                  <a:schemeClr val="bg1">
                    <a:lumMod val="50000"/>
                  </a:schemeClr>
                </a:solidFill>
                <a:latin typeface="맑은 고딕" pitchFamily="50" charset="-127"/>
                <a:ea typeface="맑은 고딕" pitchFamily="50" charset="-127"/>
              </a:defRPr>
            </a:lvl1pPr>
          </a:lstStyle>
          <a:p>
            <a:fld id="{9DB1A714-22B6-415B-B621-748EF96EC691}" type="slidenum">
              <a:rPr lang="en-US" altLang="ko-KR" smtClean="0">
                <a:solidFill>
                  <a:prstClr val="white">
                    <a:lumMod val="50000"/>
                  </a:prstClr>
                </a:solidFill>
              </a:rPr>
              <a:pPr/>
              <a:t>‹#›</a:t>
            </a:fld>
            <a:endParaRPr lang="en-US" dirty="0">
              <a:solidFill>
                <a:prstClr val="white">
                  <a:lumMod val="50000"/>
                </a:prstClr>
              </a:solidFill>
            </a:endParaRPr>
          </a:p>
        </p:txBody>
      </p:sp>
      <p:sp>
        <p:nvSpPr>
          <p:cNvPr id="7" name="텍스트 개체 틀 9"/>
          <p:cNvSpPr>
            <a:spLocks noGrp="1"/>
          </p:cNvSpPr>
          <p:nvPr>
            <p:ph type="body" sz="quarter" idx="13" hasCustomPrompt="1"/>
          </p:nvPr>
        </p:nvSpPr>
        <p:spPr>
          <a:xfrm>
            <a:off x="7034982" y="293797"/>
            <a:ext cx="1585142" cy="326845"/>
          </a:xfrm>
        </p:spPr>
        <p:txBody>
          <a:bodyPr anchor="b">
            <a:noAutofit/>
          </a:bodyPr>
          <a:lstStyle>
            <a:lvl1pPr algn="r">
              <a:buNone/>
              <a:defRPr lang="ko-KR" altLang="en-US" sz="900" b="1" kern="1200" dirty="0" smtClean="0">
                <a:solidFill>
                  <a:schemeClr val="bg1">
                    <a:lumMod val="50000"/>
                  </a:schemeClr>
                </a:solidFill>
                <a:latin typeface="맑은 고딕" pitchFamily="50" charset="-127"/>
                <a:ea typeface="맑은 고딕" pitchFamily="50" charset="-127"/>
                <a:cs typeface="+mn-cs"/>
              </a:defRPr>
            </a:lvl1pPr>
            <a:lvl2pPr>
              <a:defRPr sz="700"/>
            </a:lvl2pPr>
            <a:lvl3pPr>
              <a:defRPr sz="700"/>
            </a:lvl3pPr>
            <a:lvl4pPr>
              <a:defRPr sz="700"/>
            </a:lvl4pPr>
            <a:lvl5pPr>
              <a:defRPr sz="700"/>
            </a:lvl5pPr>
          </a:lstStyle>
          <a:p>
            <a:pPr lvl="0"/>
            <a:r>
              <a:rPr lang="en-US" altLang="ko-KR" dirty="0" smtClean="0"/>
              <a:t>Logo</a:t>
            </a:r>
            <a:endParaRPr lang="ko-KR" altLang="en-US" dirty="0"/>
          </a:p>
        </p:txBody>
      </p:sp>
      <p:sp>
        <p:nvSpPr>
          <p:cNvPr id="9" name="텍스트 개체 틀 14"/>
          <p:cNvSpPr>
            <a:spLocks noGrp="1"/>
          </p:cNvSpPr>
          <p:nvPr>
            <p:ph type="body" sz="quarter" idx="15" hasCustomPrompt="1"/>
          </p:nvPr>
        </p:nvSpPr>
        <p:spPr>
          <a:xfrm>
            <a:off x="323357" y="376154"/>
            <a:ext cx="5665069" cy="457579"/>
          </a:xfrm>
        </p:spPr>
        <p:txBody>
          <a:bodyPr>
            <a:normAutofit/>
          </a:bodyPr>
          <a:lstStyle>
            <a:lvl1pPr>
              <a:buNone/>
              <a:defRPr lang="ko-KR" altLang="en-US" sz="1900" b="1" kern="1200" dirty="0">
                <a:solidFill>
                  <a:schemeClr val="tx1">
                    <a:lumMod val="75000"/>
                    <a:lumOff val="25000"/>
                  </a:schemeClr>
                </a:solidFill>
                <a:latin typeface="맑은 고딕" pitchFamily="50" charset="-127"/>
                <a:ea typeface="맑은 고딕" pitchFamily="50" charset="-127"/>
                <a:cs typeface="+mn-cs"/>
              </a:defRPr>
            </a:lvl1pPr>
          </a:lstStyle>
          <a:p>
            <a:pPr lvl="0"/>
            <a:r>
              <a:rPr lang="ko-KR" altLang="en-US" dirty="0" smtClean="0"/>
              <a:t>제목을 입력하세요</a:t>
            </a:r>
            <a:endParaRPr lang="ko-KR" altLang="en-US" dirty="0"/>
          </a:p>
        </p:txBody>
      </p:sp>
      <p:sp>
        <p:nvSpPr>
          <p:cNvPr id="10" name="직사각형 9"/>
          <p:cNvSpPr/>
          <p:nvPr userDrawn="1"/>
        </p:nvSpPr>
        <p:spPr>
          <a:xfrm>
            <a:off x="0" y="832618"/>
            <a:ext cx="8619477" cy="326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ctr"/>
          <a:lstStyle/>
          <a:p>
            <a:pPr algn="ctr" defTabSz="914239" fontAlgn="auto">
              <a:spcBef>
                <a:spcPts val="0"/>
              </a:spcBef>
              <a:spcAft>
                <a:spcPts val="0"/>
              </a:spcAft>
            </a:pPr>
            <a:endParaRPr kumimoji="0" lang="ko-KR" altLang="en-US" dirty="0">
              <a:solidFill>
                <a:prstClr val="white"/>
              </a:solidFill>
            </a:endParaRPr>
          </a:p>
        </p:txBody>
      </p:sp>
    </p:spTree>
    <p:extLst>
      <p:ext uri="{BB962C8B-B14F-4D97-AF65-F5344CB8AC3E}">
        <p14:creationId xmlns:p14="http://schemas.microsoft.com/office/powerpoint/2010/main" val="39634672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ko-KR" altLang="en-US" dirty="0" smtClean="0"/>
              <a:t>마스터 제목 스타일 편집</a:t>
            </a:r>
            <a:endParaRPr lang="en-US" dirty="0" smtClean="0"/>
          </a:p>
        </p:txBody>
      </p:sp>
      <p:sp>
        <p:nvSpPr>
          <p:cNvPr id="2051"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F425F3C8-1C72-41E8-BB35-5D1065F46194}" type="datetimeFigureOut">
              <a:rPr lang="ko-KR" altLang="en-US"/>
              <a:pPr>
                <a:defRPr/>
              </a:pPr>
              <a:t>2019-02-18</a:t>
            </a:fld>
            <a:endParaRPr lang="ko-KR" altLang="en-US"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ko-KR" alt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70AD690B-7B84-432B-BF4B-43D2C7B2EE14}" type="slidenum">
              <a:rPr lang="ko-KR" altLang="en-US"/>
              <a:pPr>
                <a:defRPr/>
              </a:pPr>
              <a:t>‹#›</a:t>
            </a:fld>
            <a:endParaRPr lang="ko-KR" altLang="en-US" dirty="0"/>
          </a:p>
        </p:txBody>
      </p:sp>
    </p:spTree>
  </p:cSld>
  <p:clrMap bg1="lt1" tx1="dk1" bg2="lt2" tx2="dk2" accent1="accent1" accent2="accent2" accent3="accent3" accent4="accent4" accent5="accent5" accent6="accent6" hlink="hlink" folHlink="folHlink"/>
  <p:sldLayoutIdLst>
    <p:sldLayoutId id="2147483673" r:id="rId1"/>
    <p:sldLayoutId id="2147483683" r:id="rId2"/>
    <p:sldLayoutId id="2147483678" r:id="rId3"/>
    <p:sldLayoutId id="2147483693" r:id="rId4"/>
  </p:sldLayoutIdLst>
  <p:txStyles>
    <p:titleStyle>
      <a:lvl1pPr algn="l" rtl="0" eaLnBrk="0" fontAlgn="base" latinLnBrk="1"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latinLnBrk="1" hangingPunct="0">
        <a:lnSpc>
          <a:spcPct val="90000"/>
        </a:lnSpc>
        <a:spcBef>
          <a:spcPct val="0"/>
        </a:spcBef>
        <a:spcAft>
          <a:spcPct val="0"/>
        </a:spcAft>
        <a:defRPr sz="4400">
          <a:solidFill>
            <a:schemeClr val="tx1"/>
          </a:solidFill>
          <a:latin typeface="Calibri Light" pitchFamily="34" charset="0"/>
          <a:ea typeface="맑은 고딕" pitchFamily="50" charset="-127"/>
        </a:defRPr>
      </a:lvl2pPr>
      <a:lvl3pPr algn="l" rtl="0" eaLnBrk="0" fontAlgn="base" latinLnBrk="1" hangingPunct="0">
        <a:lnSpc>
          <a:spcPct val="90000"/>
        </a:lnSpc>
        <a:spcBef>
          <a:spcPct val="0"/>
        </a:spcBef>
        <a:spcAft>
          <a:spcPct val="0"/>
        </a:spcAft>
        <a:defRPr sz="4400">
          <a:solidFill>
            <a:schemeClr val="tx1"/>
          </a:solidFill>
          <a:latin typeface="Calibri Light" pitchFamily="34" charset="0"/>
          <a:ea typeface="맑은 고딕" pitchFamily="50" charset="-127"/>
        </a:defRPr>
      </a:lvl3pPr>
      <a:lvl4pPr algn="l" rtl="0" eaLnBrk="0" fontAlgn="base" latinLnBrk="1" hangingPunct="0">
        <a:lnSpc>
          <a:spcPct val="90000"/>
        </a:lnSpc>
        <a:spcBef>
          <a:spcPct val="0"/>
        </a:spcBef>
        <a:spcAft>
          <a:spcPct val="0"/>
        </a:spcAft>
        <a:defRPr sz="4400">
          <a:solidFill>
            <a:schemeClr val="tx1"/>
          </a:solidFill>
          <a:latin typeface="Calibri Light" pitchFamily="34" charset="0"/>
          <a:ea typeface="맑은 고딕" pitchFamily="50" charset="-127"/>
        </a:defRPr>
      </a:lvl4pPr>
      <a:lvl5pPr algn="l" rtl="0" eaLnBrk="0" fontAlgn="base" latinLnBrk="1" hangingPunct="0">
        <a:lnSpc>
          <a:spcPct val="90000"/>
        </a:lnSpc>
        <a:spcBef>
          <a:spcPct val="0"/>
        </a:spcBef>
        <a:spcAft>
          <a:spcPct val="0"/>
        </a:spcAft>
        <a:defRPr sz="4400">
          <a:solidFill>
            <a:schemeClr val="tx1"/>
          </a:solidFill>
          <a:latin typeface="Calibri Light" pitchFamily="34" charset="0"/>
          <a:ea typeface="맑은 고딕" pitchFamily="50" charset="-127"/>
        </a:defRPr>
      </a:lvl5pPr>
      <a:lvl6pPr marL="457200" algn="l" rtl="0" fontAlgn="base" latinLnBrk="1">
        <a:lnSpc>
          <a:spcPct val="90000"/>
        </a:lnSpc>
        <a:spcBef>
          <a:spcPct val="0"/>
        </a:spcBef>
        <a:spcAft>
          <a:spcPct val="0"/>
        </a:spcAft>
        <a:defRPr sz="4400">
          <a:solidFill>
            <a:schemeClr val="tx1"/>
          </a:solidFill>
          <a:latin typeface="Calibri Light" pitchFamily="34" charset="0"/>
          <a:ea typeface="맑은 고딕" pitchFamily="50" charset="-127"/>
        </a:defRPr>
      </a:lvl6pPr>
      <a:lvl7pPr marL="914400" algn="l" rtl="0" fontAlgn="base" latinLnBrk="1">
        <a:lnSpc>
          <a:spcPct val="90000"/>
        </a:lnSpc>
        <a:spcBef>
          <a:spcPct val="0"/>
        </a:spcBef>
        <a:spcAft>
          <a:spcPct val="0"/>
        </a:spcAft>
        <a:defRPr sz="4400">
          <a:solidFill>
            <a:schemeClr val="tx1"/>
          </a:solidFill>
          <a:latin typeface="Calibri Light" pitchFamily="34" charset="0"/>
          <a:ea typeface="맑은 고딕" pitchFamily="50" charset="-127"/>
        </a:defRPr>
      </a:lvl7pPr>
      <a:lvl8pPr marL="1371600" algn="l" rtl="0" fontAlgn="base" latinLnBrk="1">
        <a:lnSpc>
          <a:spcPct val="90000"/>
        </a:lnSpc>
        <a:spcBef>
          <a:spcPct val="0"/>
        </a:spcBef>
        <a:spcAft>
          <a:spcPct val="0"/>
        </a:spcAft>
        <a:defRPr sz="4400">
          <a:solidFill>
            <a:schemeClr val="tx1"/>
          </a:solidFill>
          <a:latin typeface="Calibri Light" pitchFamily="34" charset="0"/>
          <a:ea typeface="맑은 고딕" pitchFamily="50" charset="-127"/>
        </a:defRPr>
      </a:lvl8pPr>
      <a:lvl9pPr marL="1828800" algn="l" rtl="0" fontAlgn="base" latinLnBrk="1">
        <a:lnSpc>
          <a:spcPct val="90000"/>
        </a:lnSpc>
        <a:spcBef>
          <a:spcPct val="0"/>
        </a:spcBef>
        <a:spcAft>
          <a:spcPct val="0"/>
        </a:spcAft>
        <a:defRPr sz="4400">
          <a:solidFill>
            <a:schemeClr val="tx1"/>
          </a:solidFill>
          <a:latin typeface="Calibri Light" pitchFamily="34" charset="0"/>
          <a:ea typeface="맑은 고딕" pitchFamily="50" charset="-127"/>
        </a:defRPr>
      </a:lvl9pPr>
    </p:titleStyle>
    <p:bodyStyle>
      <a:lvl1pPr marL="228600" indent="-228600" algn="l" rtl="0" eaLnBrk="0" fontAlgn="base" latinLnBrk="1"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latinLnBrk="1"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latinLnBrk="1"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latinLnBrk="1"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latinLnBrk="1"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Relationships xmlns="http://schemas.openxmlformats.org/package/2006/relationships"><Relationship Id="rId3" Type="http://schemas.openxmlformats.org/officeDocument/2006/relationships/image" Target="../media/image3.png"></Relationship><Relationship Id="rId7" Type="http://schemas.openxmlformats.org/officeDocument/2006/relationships/image" Target="../media/image16.emf"></Relationship><Relationship Id="rId2" Type="http://schemas.openxmlformats.org/officeDocument/2006/relationships/notesSlide" Target="../notesSlides/notesSlide10.xml"></Relationship><Relationship Id="rId1" Type="http://schemas.openxmlformats.org/officeDocument/2006/relationships/slideLayout" Target="../slideLayouts/slideLayout2.xml"></Relationship><Relationship Id="rId6" Type="http://schemas.openxmlformats.org/officeDocument/2006/relationships/image" Target="../media/image15.emf"></Relationship><Relationship Id="rId5" Type="http://schemas.openxmlformats.org/officeDocument/2006/relationships/image" Target="../media/image14.emf"></Relationship><Relationship Id="rId4" Type="http://schemas.openxmlformats.org/officeDocument/2006/relationships/image" Target="../media/image13.emf"></Relationship></Relationships>
</file>

<file path=ppt/slides/_rels/slide11.xml.rels><?xml version="1.0" encoding="UTF-8"?>
<Relationships xmlns="http://schemas.openxmlformats.org/package/2006/relationships"><Relationship Id="rId3" Type="http://schemas.openxmlformats.org/officeDocument/2006/relationships/image" Target="../media/image3.png"></Relationship><Relationship Id="rId2" Type="http://schemas.openxmlformats.org/officeDocument/2006/relationships/notesSlide" Target="../notesSlides/notesSlide11.xml"></Relationship><Relationship Id="rId1" Type="http://schemas.openxmlformats.org/officeDocument/2006/relationships/slideLayout" Target="../slideLayouts/slideLayout2.xml"></Relationship><Relationship Id="rId6" Type="http://schemas.openxmlformats.org/officeDocument/2006/relationships/image" Target="../media/image19.png"></Relationship><Relationship Id="rId5" Type="http://schemas.openxmlformats.org/officeDocument/2006/relationships/image" Target="../media/image18.emf"></Relationship><Relationship Id="rId4" Type="http://schemas.openxmlformats.org/officeDocument/2006/relationships/image" Target="../media/image17.emf"></Relationship></Relationships>
</file>

<file path=ppt/slides/_rels/slide12.xml.rels><?xml version="1.0" encoding="UTF-8"?>
<Relationships xmlns="http://schemas.openxmlformats.org/package/2006/relationships"><Relationship Id="rId3" Type="http://schemas.openxmlformats.org/officeDocument/2006/relationships/image" Target="../media/image3.png"></Relationship><Relationship Id="rId2" Type="http://schemas.openxmlformats.org/officeDocument/2006/relationships/notesSlide" Target="../notesSlides/notesSlide12.xml"></Relationship><Relationship Id="rId1" Type="http://schemas.openxmlformats.org/officeDocument/2006/relationships/slideLayout" Target="../slideLayouts/slideLayout2.xml"></Relationship><Relationship Id="rId6" Type="http://schemas.openxmlformats.org/officeDocument/2006/relationships/image" Target="../media/image22.emf"></Relationship><Relationship Id="rId5" Type="http://schemas.openxmlformats.org/officeDocument/2006/relationships/image" Target="../media/image21.emf"></Relationship><Relationship Id="rId4" Type="http://schemas.openxmlformats.org/officeDocument/2006/relationships/image" Target="../media/image20.emf"></Relationship></Relationships>
</file>

<file path=ppt/slides/_rels/slide13.xml.rels><?xml version="1.0" encoding="UTF-8"?>
<Relationships xmlns="http://schemas.openxmlformats.org/package/2006/relationships"><Relationship Id="rId3" Type="http://schemas.openxmlformats.org/officeDocument/2006/relationships/image" Target="../media/image3.png"></Relationship><Relationship Id="rId2" Type="http://schemas.openxmlformats.org/officeDocument/2006/relationships/notesSlide" Target="../notesSlides/notesSlide13.xml"></Relationship><Relationship Id="rId1" Type="http://schemas.openxmlformats.org/officeDocument/2006/relationships/slideLayout" Target="../slideLayouts/slideLayout2.xml"></Relationship><Relationship Id="rId4" Type="http://schemas.openxmlformats.org/officeDocument/2006/relationships/image" Target="../media/image23.emf"></Relationship></Relationships>
</file>

<file path=ppt/slides/_rels/slide14.xml.rels><?xml version="1.0" encoding="UTF-8"?>
<Relationships xmlns="http://schemas.openxmlformats.org/package/2006/relationships"><Relationship Id="rId8" Type="http://schemas.openxmlformats.org/officeDocument/2006/relationships/image" Target="../media/image28.png"></Relationship><Relationship Id="rId3" Type="http://schemas.openxmlformats.org/officeDocument/2006/relationships/image" Target="../media/image3.png"></Relationship><Relationship Id="rId7" Type="http://schemas.openxmlformats.org/officeDocument/2006/relationships/image" Target="../media/image27.png"></Relationship><Relationship Id="rId2" Type="http://schemas.openxmlformats.org/officeDocument/2006/relationships/notesSlide" Target="../notesSlides/notesSlide14.xml"></Relationship><Relationship Id="rId6" Type="http://schemas.openxmlformats.org/officeDocument/2006/relationships/image" Target="../media/image26.png"></Relationship><Relationship Id="rId5" Type="http://schemas.openxmlformats.org/officeDocument/2006/relationships/image" Target="../media/image25.png"></Relationship><Relationship Id="rId4" Type="http://schemas.openxmlformats.org/officeDocument/2006/relationships/image" Target="../media/image24.png"></Relationship><Relationship Id="rId9" Type="http://schemas.openxmlformats.org/officeDocument/2006/relationships/image" Target="../media/image29.png"></Relationship><Relationship Id="rId10" Type="http://schemas.openxmlformats.org/officeDocument/2006/relationships/slideLayout" Target="../slideLayouts/slideLayout2.xml"></Relationship></Relationships>
</file>

<file path=ppt/slides/_rels/slide15.xml.rels><?xml version="1.0" encoding="UTF-8"?>
<Relationships xmlns="http://schemas.openxmlformats.org/package/2006/relationships"><Relationship Id="rId8" Type="http://schemas.openxmlformats.org/officeDocument/2006/relationships/image" Target="../media/image35.png"></Relationship><Relationship Id="rId3" Type="http://schemas.openxmlformats.org/officeDocument/2006/relationships/image" Target="../media/image30.png"></Relationship><Relationship Id="rId7" Type="http://schemas.openxmlformats.org/officeDocument/2006/relationships/image" Target="../media/image34.png"></Relationship><Relationship Id="rId2" Type="http://schemas.openxmlformats.org/officeDocument/2006/relationships/notesSlide" Target="../notesSlides/notesSlide15.xml"></Relationship><Relationship Id="rId1" Type="http://schemas.openxmlformats.org/officeDocument/2006/relationships/slideLayout" Target="../slideLayouts/slideLayout2.xml"></Relationship><Relationship Id="rId6" Type="http://schemas.openxmlformats.org/officeDocument/2006/relationships/image" Target="../media/image33.png"></Relationship><Relationship Id="rId11" Type="http://schemas.openxmlformats.org/officeDocument/2006/relationships/image" Target="../media/image3.png"></Relationship><Relationship Id="rId5" Type="http://schemas.openxmlformats.org/officeDocument/2006/relationships/image" Target="../media/image32.png"></Relationship><Relationship Id="rId10" Type="http://schemas.openxmlformats.org/officeDocument/2006/relationships/image" Target="../media/image37.png"></Relationship><Relationship Id="rId4" Type="http://schemas.openxmlformats.org/officeDocument/2006/relationships/image" Target="../media/image31.png"></Relationship><Relationship Id="rId9" Type="http://schemas.openxmlformats.org/officeDocument/2006/relationships/image" Target="../media/image36.png"></Relationship></Relationships>
</file>

<file path=ppt/slides/_rels/slide16.xml.rels><?xml version="1.0" encoding="UTF-8"?>
<Relationships xmlns="http://schemas.openxmlformats.org/package/2006/relationships"><Relationship Id="rId8" Type="http://schemas.openxmlformats.org/officeDocument/2006/relationships/image" Target="../media/image42.png"></Relationship><Relationship Id="rId13" Type="http://schemas.openxmlformats.org/officeDocument/2006/relationships/image" Target="../media/image47.png"></Relationship><Relationship Id="rId3" Type="http://schemas.openxmlformats.org/officeDocument/2006/relationships/image" Target="../media/image38.png"></Relationship><Relationship Id="rId7" Type="http://schemas.openxmlformats.org/officeDocument/2006/relationships/image" Target="../media/image3.png"></Relationship><Relationship Id="rId12" Type="http://schemas.openxmlformats.org/officeDocument/2006/relationships/image" Target="../media/image46.png"></Relationship><Relationship Id="rId2" Type="http://schemas.openxmlformats.org/officeDocument/2006/relationships/notesSlide" Target="../notesSlides/notesSlide16.xml"></Relationship><Relationship Id="rId1" Type="http://schemas.openxmlformats.org/officeDocument/2006/relationships/slideLayout" Target="../slideLayouts/slideLayout2.xml"></Relationship><Relationship Id="rId6" Type="http://schemas.openxmlformats.org/officeDocument/2006/relationships/image" Target="../media/image41.png"></Relationship><Relationship Id="rId11" Type="http://schemas.openxmlformats.org/officeDocument/2006/relationships/image" Target="../media/image45.png"></Relationship><Relationship Id="rId5" Type="http://schemas.openxmlformats.org/officeDocument/2006/relationships/image" Target="../media/image40.png"></Relationship><Relationship Id="rId10" Type="http://schemas.openxmlformats.org/officeDocument/2006/relationships/image" Target="../media/image44.png"></Relationship><Relationship Id="rId4" Type="http://schemas.openxmlformats.org/officeDocument/2006/relationships/image" Target="../media/image39.png"></Relationship><Relationship Id="rId9" Type="http://schemas.openxmlformats.org/officeDocument/2006/relationships/image" Target="../media/image43.png"></Relationship></Relationships>
</file>

<file path=ppt/slides/_rels/slide17.xml.rels><?xml version="1.0" encoding="UTF-8"?>
<Relationships xmlns="http://schemas.openxmlformats.org/package/2006/relationships"><Relationship Id="rId3" Type="http://schemas.openxmlformats.org/officeDocument/2006/relationships/image" Target="../media/image3.png"></Relationship><Relationship Id="rId2" Type="http://schemas.openxmlformats.org/officeDocument/2006/relationships/notesSlide" Target="../notesSlides/notesSlide17.xml"></Relationship><Relationship Id="rId1" Type="http://schemas.openxmlformats.org/officeDocument/2006/relationships/slideLayout" Target="../slideLayouts/slideLayout2.xml"></Relationship><Relationship Id="rId4" Type="http://schemas.openxmlformats.org/officeDocument/2006/relationships/chart" Target="../charts/chart3.xml"></Relationship></Relationships>
</file>

<file path=ppt/slides/_rels/slide18.xml.rels><?xml version="1.0" encoding="UTF-8"?>
<Relationships xmlns="http://schemas.openxmlformats.org/package/2006/relationships"><Relationship Id="rId3" Type="http://schemas.openxmlformats.org/officeDocument/2006/relationships/image" Target="../media/image3.png"></Relationship><Relationship Id="rId2" Type="http://schemas.openxmlformats.org/officeDocument/2006/relationships/notesSlide" Target="../notesSlides/notesSlide18.xml"></Relationship><Relationship Id="rId1" Type="http://schemas.openxmlformats.org/officeDocument/2006/relationships/slideLayout" Target="../slideLayouts/slideLayout2.xml"></Relationship><Relationship Id="rId4" Type="http://schemas.openxmlformats.org/officeDocument/2006/relationships/image" Target="../media/image48.png"></Relationship></Relationships>
</file>

<file path=ppt/slides/_rels/slide19.xml.rels><?xml version="1.0" encoding="UTF-8"?>
<Relationships xmlns="http://schemas.openxmlformats.org/package/2006/relationships"><Relationship Id="rId8" Type="http://schemas.openxmlformats.org/officeDocument/2006/relationships/image" Target="../media/image52.png"></Relationship><Relationship Id="rId3" Type="http://schemas.openxmlformats.org/officeDocument/2006/relationships/image" Target="../media/image3.png"></Relationship><Relationship Id="rId7" Type="http://schemas.openxmlformats.org/officeDocument/2006/relationships/image" Target="../media/image15.emf"></Relationship><Relationship Id="rId2" Type="http://schemas.openxmlformats.org/officeDocument/2006/relationships/notesSlide" Target="../notesSlides/notesSlide19.xml"></Relationship><Relationship Id="rId1" Type="http://schemas.openxmlformats.org/officeDocument/2006/relationships/slideLayout" Target="../slideLayouts/slideLayout2.xml"></Relationship><Relationship Id="rId6" Type="http://schemas.openxmlformats.org/officeDocument/2006/relationships/image" Target="../media/image51.png"></Relationship><Relationship Id="rId5" Type="http://schemas.openxmlformats.org/officeDocument/2006/relationships/image" Target="../media/image50.png"></Relationship><Relationship Id="rId4" Type="http://schemas.openxmlformats.org/officeDocument/2006/relationships/image" Target="../media/image49.png"></Relationship><Relationship Id="rId9" Type="http://schemas.openxmlformats.org/officeDocument/2006/relationships/image" Target="../media/image53.png"></Relationshi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3" Type="http://schemas.openxmlformats.org/officeDocument/2006/relationships/image" Target="../media/image3.png"></Relationship><Relationship Id="rId2" Type="http://schemas.openxmlformats.org/officeDocument/2006/relationships/notesSlide" Target="../notesSlides/notesSlide20.xml"></Relationship><Relationship Id="rId1" Type="http://schemas.openxmlformats.org/officeDocument/2006/relationships/slideLayout" Target="../slideLayouts/slideLayout2.xml"></Relationship><Relationship Id="rId4" Type="http://schemas.openxmlformats.org/officeDocument/2006/relationships/image" Target="../media/image54.png"></Relationship></Relationships>
</file>

<file path=ppt/slides/_rels/slide21.xml.rels><?xml version="1.0" encoding="UTF-8"?>
<Relationships xmlns="http://schemas.openxmlformats.org/package/2006/relationships"><Relationship Id="rId3" Type="http://schemas.openxmlformats.org/officeDocument/2006/relationships/image" Target="../media/image3.png"></Relationship><Relationship Id="rId7" Type="http://schemas.openxmlformats.org/officeDocument/2006/relationships/image" Target="../media/image58.emf"></Relationship><Relationship Id="rId2" Type="http://schemas.openxmlformats.org/officeDocument/2006/relationships/notesSlide" Target="../notesSlides/notesSlide21.xml"></Relationship><Relationship Id="rId1" Type="http://schemas.openxmlformats.org/officeDocument/2006/relationships/slideLayout" Target="../slideLayouts/slideLayout2.xml"></Relationship><Relationship Id="rId6" Type="http://schemas.openxmlformats.org/officeDocument/2006/relationships/image" Target="../media/image57.png"></Relationship><Relationship Id="rId5" Type="http://schemas.openxmlformats.org/officeDocument/2006/relationships/image" Target="../media/image56.png"></Relationship><Relationship Id="rId4" Type="http://schemas.openxmlformats.org/officeDocument/2006/relationships/image" Target="../media/image55.emf"></Relationship></Relationships>
</file>

<file path=ppt/slides/_rels/slide22.xml.rels><?xml version="1.0" encoding="UTF-8"?>
<Relationships xmlns="http://schemas.openxmlformats.org/package/2006/relationships"><Relationship Id="rId3" Type="http://schemas.openxmlformats.org/officeDocument/2006/relationships/image" Target="../media/image3.png"></Relationship><Relationship Id="rId2" Type="http://schemas.openxmlformats.org/officeDocument/2006/relationships/notesSlide" Target="../notesSlides/notesSlide22.xml"></Relationship><Relationship Id="rId1" Type="http://schemas.openxmlformats.org/officeDocument/2006/relationships/slideLayout" Target="../slideLayouts/slideLayout2.xml"></Relationship><Relationship Id="rId5" Type="http://schemas.openxmlformats.org/officeDocument/2006/relationships/image" Target="../media/image60.png"></Relationship><Relationship Id="rId4" Type="http://schemas.openxmlformats.org/officeDocument/2006/relationships/image" Target="../media/image59.png"></Relationshi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Relationships xmlns="http://schemas.openxmlformats.org/package/2006/relationships"><Relationship Id="rId3" Type="http://schemas.openxmlformats.org/officeDocument/2006/relationships/image" Target="../media/image3.png"></Relationship><Relationship Id="rId7" Type="http://schemas.openxmlformats.org/officeDocument/2006/relationships/image" Target="../media/image7.png"></Relationship><Relationship Id="rId2" Type="http://schemas.openxmlformats.org/officeDocument/2006/relationships/notesSlide" Target="../notesSlides/notesSlide3.xml"></Relationship><Relationship Id="rId1" Type="http://schemas.openxmlformats.org/officeDocument/2006/relationships/slideLayout" Target="../slideLayouts/slideLayout2.xml"></Relationship><Relationship Id="rId6" Type="http://schemas.openxmlformats.org/officeDocument/2006/relationships/image" Target="../media/image6.emf"></Relationship><Relationship Id="rId5" Type="http://schemas.openxmlformats.org/officeDocument/2006/relationships/image" Target="../media/image5.emf"></Relationship><Relationship Id="rId4" Type="http://schemas.openxmlformats.org/officeDocument/2006/relationships/image" Target="../media/image4.emf"></Relationship></Relationships>
</file>

<file path=ppt/slides/_rels/slide4.xml.rels><?xml version="1.0" encoding="UTF-8"?>
<Relationships xmlns="http://schemas.openxmlformats.org/package/2006/relationships"><Relationship Id="rId3" Type="http://schemas.openxmlformats.org/officeDocument/2006/relationships/image" Target="../media/image3.png"></Relationship><Relationship Id="rId2" Type="http://schemas.openxmlformats.org/officeDocument/2006/relationships/notesSlide" Target="../notesSlides/notesSlide4.xml"></Relationship><Relationship Id="rId1" Type="http://schemas.openxmlformats.org/officeDocument/2006/relationships/slideLayout" Target="../slideLayouts/slideLayout2.xml"></Relationship><Relationship Id="rId4" Type="http://schemas.openxmlformats.org/officeDocument/2006/relationships/image" Target="../media/image8.png"></Relationship></Relationships>
</file>

<file path=ppt/slides/_rels/slide5.xml.rels><?xml version="1.0" encoding="UTF-8"?>
<Relationships xmlns="http://schemas.openxmlformats.org/package/2006/relationships"><Relationship Id="rId3" Type="http://schemas.openxmlformats.org/officeDocument/2006/relationships/image" Target="../media/image3.png"></Relationship><Relationship Id="rId2" Type="http://schemas.openxmlformats.org/officeDocument/2006/relationships/notesSlide" Target="../notesSlides/notesSlide5.xml"></Relationship><Relationship Id="rId1" Type="http://schemas.openxmlformats.org/officeDocument/2006/relationships/slideLayout" Target="../slideLayouts/slideLayout2.xml"></Relationship></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Relationships xmlns="http://schemas.openxmlformats.org/package/2006/relationships"><Relationship Id="rId3" Type="http://schemas.openxmlformats.org/officeDocument/2006/relationships/image" Target="../media/image3.png"></Relationship><Relationship Id="rId2" Type="http://schemas.openxmlformats.org/officeDocument/2006/relationships/notesSlide" Target="../notesSlides/notesSlide7.xml"></Relationship><Relationship Id="rId1" Type="http://schemas.openxmlformats.org/officeDocument/2006/relationships/slideLayout" Target="../slideLayouts/slideLayout2.xml"></Relationship><Relationship Id="rId5" Type="http://schemas.openxmlformats.org/officeDocument/2006/relationships/chart" Target="../charts/chart1.xml"></Relationship><Relationship Id="rId4" Type="http://schemas.openxmlformats.org/officeDocument/2006/relationships/chart" Target="../charts/chart2.xml"></Relationship></Relationships>
</file>

<file path=ppt/slides/_rels/slide8.xml.rels><?xml version="1.0" encoding="UTF-8"?>
<Relationships xmlns="http://schemas.openxmlformats.org/package/2006/relationships"><Relationship Id="rId3" Type="http://schemas.openxmlformats.org/officeDocument/2006/relationships/image" Target="../media/image3.png"></Relationship><Relationship Id="rId2" Type="http://schemas.openxmlformats.org/officeDocument/2006/relationships/notesSlide" Target="../notesSlides/notesSlide8.xml"></Relationship><Relationship Id="rId1" Type="http://schemas.openxmlformats.org/officeDocument/2006/relationships/slideLayout" Target="../slideLayouts/slideLayout2.xml"></Relationship><Relationship Id="rId5" Type="http://schemas.openxmlformats.org/officeDocument/2006/relationships/image" Target="../media/image10.emf"></Relationship><Relationship Id="rId4" Type="http://schemas.openxmlformats.org/officeDocument/2006/relationships/image" Target="../media/image9.png"></Relationship></Relationships>
</file>

<file path=ppt/slides/_rels/slide9.xml.rels><?xml version="1.0" encoding="UTF-8"?>
<Relationships xmlns="http://schemas.openxmlformats.org/package/2006/relationships"><Relationship Id="rId3" Type="http://schemas.openxmlformats.org/officeDocument/2006/relationships/image" Target="../media/image3.png"></Relationship><Relationship Id="rId2" Type="http://schemas.openxmlformats.org/officeDocument/2006/relationships/notesSlide" Target="../notesSlides/notesSlide9.xml"></Relationship><Relationship Id="rId1" Type="http://schemas.openxmlformats.org/officeDocument/2006/relationships/slideLayout" Target="../slideLayouts/slideLayout2.xml"></Relationship><Relationship Id="rId5" Type="http://schemas.openxmlformats.org/officeDocument/2006/relationships/image" Target="../media/image12.emf"></Relationship><Relationship Id="rId4" Type="http://schemas.openxmlformats.org/officeDocument/2006/relationships/image" Target="../media/image11.emf"></Relationshi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0"/>
            <a:ext cx="9144000" cy="6854763"/>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dirty="0"/>
          </a:p>
        </p:txBody>
      </p:sp>
      <p:grpSp>
        <p:nvGrpSpPr>
          <p:cNvPr id="15" name="그룹 14"/>
          <p:cNvGrpSpPr/>
          <p:nvPr/>
        </p:nvGrpSpPr>
        <p:grpSpPr>
          <a:xfrm>
            <a:off x="0" y="0"/>
            <a:ext cx="8830028" cy="6858000"/>
            <a:chOff x="0" y="0"/>
            <a:chExt cx="8830028" cy="6854763"/>
          </a:xfrm>
        </p:grpSpPr>
        <p:sp>
          <p:nvSpPr>
            <p:cNvPr id="6" name="Freeform 6"/>
            <p:cNvSpPr>
              <a:spLocks/>
            </p:cNvSpPr>
            <p:nvPr/>
          </p:nvSpPr>
          <p:spPr bwMode="auto">
            <a:xfrm>
              <a:off x="5852159" y="304225"/>
              <a:ext cx="2977869" cy="6550538"/>
            </a:xfrm>
            <a:custGeom>
              <a:avLst/>
              <a:gdLst>
                <a:gd name="T0" fmla="*/ 1440 w 1842"/>
                <a:gd name="T1" fmla="*/ 0 h 4048"/>
                <a:gd name="T2" fmla="*/ 0 w 1842"/>
                <a:gd name="T3" fmla="*/ 4048 h 4048"/>
                <a:gd name="T4" fmla="*/ 402 w 1842"/>
                <a:gd name="T5" fmla="*/ 4048 h 4048"/>
                <a:gd name="T6" fmla="*/ 1842 w 1842"/>
                <a:gd name="T7" fmla="*/ 0 h 4048"/>
                <a:gd name="T8" fmla="*/ 1440 w 1842"/>
                <a:gd name="T9" fmla="*/ 0 h 4048"/>
              </a:gdLst>
              <a:ahLst/>
              <a:cxnLst>
                <a:cxn ang="0">
                  <a:pos x="T0" y="T1"/>
                </a:cxn>
                <a:cxn ang="0">
                  <a:pos x="T2" y="T3"/>
                </a:cxn>
                <a:cxn ang="0">
                  <a:pos x="T4" y="T5"/>
                </a:cxn>
                <a:cxn ang="0">
                  <a:pos x="T6" y="T7"/>
                </a:cxn>
                <a:cxn ang="0">
                  <a:pos x="T8" y="T9"/>
                </a:cxn>
              </a:cxnLst>
              <a:rect l="0" t="0" r="r" b="b"/>
              <a:pathLst>
                <a:path w="1842" h="4048">
                  <a:moveTo>
                    <a:pt x="1440" y="0"/>
                  </a:moveTo>
                  <a:lnTo>
                    <a:pt x="0" y="4048"/>
                  </a:lnTo>
                  <a:lnTo>
                    <a:pt x="402" y="4048"/>
                  </a:lnTo>
                  <a:lnTo>
                    <a:pt x="1842" y="0"/>
                  </a:lnTo>
                  <a:lnTo>
                    <a:pt x="1440" y="0"/>
                  </a:ln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p>
          </p:txBody>
        </p:sp>
        <p:sp>
          <p:nvSpPr>
            <p:cNvPr id="7" name="Freeform 7"/>
            <p:cNvSpPr>
              <a:spLocks/>
            </p:cNvSpPr>
            <p:nvPr/>
          </p:nvSpPr>
          <p:spPr bwMode="auto">
            <a:xfrm>
              <a:off x="0" y="1466105"/>
              <a:ext cx="1466278" cy="4126452"/>
            </a:xfrm>
            <a:custGeom>
              <a:avLst/>
              <a:gdLst>
                <a:gd name="T0" fmla="*/ 906 w 906"/>
                <a:gd name="T1" fmla="*/ 0 h 2549"/>
                <a:gd name="T2" fmla="*/ 696 w 906"/>
                <a:gd name="T3" fmla="*/ 0 h 2549"/>
                <a:gd name="T4" fmla="*/ 0 w 906"/>
                <a:gd name="T5" fmla="*/ 1961 h 2549"/>
                <a:gd name="T6" fmla="*/ 0 w 906"/>
                <a:gd name="T7" fmla="*/ 2549 h 2549"/>
                <a:gd name="T8" fmla="*/ 906 w 906"/>
                <a:gd name="T9" fmla="*/ 0 h 2549"/>
              </a:gdLst>
              <a:ahLst/>
              <a:cxnLst>
                <a:cxn ang="0">
                  <a:pos x="T0" y="T1"/>
                </a:cxn>
                <a:cxn ang="0">
                  <a:pos x="T2" y="T3"/>
                </a:cxn>
                <a:cxn ang="0">
                  <a:pos x="T4" y="T5"/>
                </a:cxn>
                <a:cxn ang="0">
                  <a:pos x="T6" y="T7"/>
                </a:cxn>
                <a:cxn ang="0">
                  <a:pos x="T8" y="T9"/>
                </a:cxn>
              </a:cxnLst>
              <a:rect l="0" t="0" r="r" b="b"/>
              <a:pathLst>
                <a:path w="906" h="2549">
                  <a:moveTo>
                    <a:pt x="906" y="0"/>
                  </a:moveTo>
                  <a:lnTo>
                    <a:pt x="696" y="0"/>
                  </a:lnTo>
                  <a:lnTo>
                    <a:pt x="0" y="1961"/>
                  </a:lnTo>
                  <a:lnTo>
                    <a:pt x="0" y="2549"/>
                  </a:lnTo>
                  <a:lnTo>
                    <a:pt x="9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p>
          </p:txBody>
        </p:sp>
        <p:sp>
          <p:nvSpPr>
            <p:cNvPr id="8" name="Freeform 8"/>
            <p:cNvSpPr>
              <a:spLocks/>
            </p:cNvSpPr>
            <p:nvPr/>
          </p:nvSpPr>
          <p:spPr bwMode="auto">
            <a:xfrm>
              <a:off x="0" y="0"/>
              <a:ext cx="8289481" cy="6854763"/>
            </a:xfrm>
            <a:custGeom>
              <a:avLst/>
              <a:gdLst>
                <a:gd name="T0" fmla="*/ 1228 w 5122"/>
                <a:gd name="T1" fmla="*/ 0 h 4236"/>
                <a:gd name="T2" fmla="*/ 0 w 5122"/>
                <a:gd name="T3" fmla="*/ 3455 h 4236"/>
                <a:gd name="T4" fmla="*/ 0 w 5122"/>
                <a:gd name="T5" fmla="*/ 4236 h 4236"/>
                <a:gd name="T6" fmla="*/ 3615 w 5122"/>
                <a:gd name="T7" fmla="*/ 4236 h 4236"/>
                <a:gd name="T8" fmla="*/ 5122 w 5122"/>
                <a:gd name="T9" fmla="*/ 0 h 4236"/>
                <a:gd name="T10" fmla="*/ 1228 w 5122"/>
                <a:gd name="T11" fmla="*/ 0 h 4236"/>
              </a:gdLst>
              <a:ahLst/>
              <a:cxnLst>
                <a:cxn ang="0">
                  <a:pos x="T0" y="T1"/>
                </a:cxn>
                <a:cxn ang="0">
                  <a:pos x="T2" y="T3"/>
                </a:cxn>
                <a:cxn ang="0">
                  <a:pos x="T4" y="T5"/>
                </a:cxn>
                <a:cxn ang="0">
                  <a:pos x="T6" y="T7"/>
                </a:cxn>
                <a:cxn ang="0">
                  <a:pos x="T8" y="T9"/>
                </a:cxn>
                <a:cxn ang="0">
                  <a:pos x="T10" y="T11"/>
                </a:cxn>
              </a:cxnLst>
              <a:rect l="0" t="0" r="r" b="b"/>
              <a:pathLst>
                <a:path w="5122" h="4236">
                  <a:moveTo>
                    <a:pt x="1228" y="0"/>
                  </a:moveTo>
                  <a:lnTo>
                    <a:pt x="0" y="3455"/>
                  </a:lnTo>
                  <a:lnTo>
                    <a:pt x="0" y="4236"/>
                  </a:lnTo>
                  <a:lnTo>
                    <a:pt x="3615" y="4236"/>
                  </a:lnTo>
                  <a:lnTo>
                    <a:pt x="5122" y="0"/>
                  </a:lnTo>
                  <a:lnTo>
                    <a:pt x="122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p>
          </p:txBody>
        </p:sp>
      </p:grpSp>
      <p:pic>
        <p:nvPicPr>
          <p:cNvPr id="28" name="그림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121" y="152467"/>
            <a:ext cx="7521842" cy="6857433"/>
          </a:xfrm>
          <a:prstGeom prst="rect">
            <a:avLst/>
          </a:prstGeom>
        </p:spPr>
      </p:pic>
      <p:sp>
        <p:nvSpPr>
          <p:cNvPr id="10" name="Text Box 4"/>
          <p:cNvSpPr txBox="1">
            <a:spLocks noChangeArrowheads="1"/>
          </p:cNvSpPr>
          <p:nvPr/>
        </p:nvSpPr>
        <p:spPr bwMode="auto">
          <a:xfrm>
            <a:off x="2472452" y="3177054"/>
            <a:ext cx="3275205" cy="707886"/>
          </a:xfrm>
          <a:prstGeom prst="rect">
            <a:avLst/>
          </a:prstGeom>
          <a:noFill/>
          <a:ln w="9525">
            <a:noFill/>
            <a:miter lim="800000"/>
            <a:headEnd/>
            <a:tailEnd/>
          </a:ln>
        </p:spPr>
        <p:txBody>
          <a:bodyPr wrap="square">
            <a:spAutoFit/>
          </a:bodyPr>
          <a:lstStyle/>
          <a:p>
            <a:r>
              <a:rPr lang="en-US" altLang="ko-KR" sz="4000" b="1" dirty="0">
                <a:effectLst>
                  <a:outerShdw blurRad="38100" dist="38100" dir="2700000" algn="tl">
                    <a:srgbClr val="000000">
                      <a:alpha val="43137"/>
                    </a:srgbClr>
                  </a:outerShdw>
                </a:effectLst>
                <a:latin typeface="Arial" charset="0"/>
                <a:ea typeface="돋움" pitchFamily="50" charset="-127"/>
              </a:rPr>
              <a:t> </a:t>
            </a:r>
            <a:r>
              <a:rPr lang="en-US" altLang="ko-KR" sz="4000" b="1" dirty="0" smtClean="0">
                <a:effectLst>
                  <a:outerShdw blurRad="38100" dist="38100" dir="2700000" algn="tl">
                    <a:srgbClr val="000000">
                      <a:alpha val="43137"/>
                    </a:srgbClr>
                  </a:outerShdw>
                </a:effectLst>
                <a:latin typeface="Arial" charset="0"/>
                <a:ea typeface="돋움" pitchFamily="50" charset="-127"/>
              </a:rPr>
              <a:t>Korea EPC </a:t>
            </a:r>
            <a:endParaRPr lang="en-US" altLang="ko-KR" sz="4800" b="1" dirty="0">
              <a:effectLst>
                <a:outerShdw blurRad="38100" dist="38100" dir="2700000" algn="tl">
                  <a:srgbClr val="000000">
                    <a:alpha val="43137"/>
                  </a:srgbClr>
                </a:outerShdw>
              </a:effectLst>
              <a:latin typeface="Arial" charset="0"/>
              <a:ea typeface="돋움" pitchFamily="50" charset="-127"/>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6" y="5929730"/>
            <a:ext cx="9161012" cy="925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4"/>
          <p:cNvSpPr txBox="1">
            <a:spLocks noChangeArrowheads="1"/>
          </p:cNvSpPr>
          <p:nvPr/>
        </p:nvSpPr>
        <p:spPr bwMode="auto">
          <a:xfrm>
            <a:off x="1150657" y="1989859"/>
            <a:ext cx="6341382" cy="923330"/>
          </a:xfrm>
          <a:prstGeom prst="rect">
            <a:avLst/>
          </a:prstGeom>
          <a:noFill/>
          <a:ln w="9525">
            <a:noFill/>
            <a:miter lim="800000"/>
            <a:headEnd/>
            <a:tailEnd/>
          </a:ln>
        </p:spPr>
        <p:txBody>
          <a:bodyPr wrap="square">
            <a:spAutoFit/>
          </a:bodyPr>
          <a:lstStyle/>
          <a:p>
            <a:r>
              <a:rPr lang="en-US" altLang="ko-KR" sz="4000" b="1" dirty="0">
                <a:solidFill>
                  <a:schemeClr val="bg1"/>
                </a:solidFill>
                <a:effectLst>
                  <a:outerShdw blurRad="38100" dist="38100" dir="2700000" algn="tl">
                    <a:srgbClr val="000000">
                      <a:alpha val="43137"/>
                    </a:srgbClr>
                  </a:outerShdw>
                </a:effectLst>
                <a:latin typeface="Arial" charset="0"/>
                <a:ea typeface="돋움" pitchFamily="50" charset="-127"/>
              </a:rPr>
              <a:t> </a:t>
            </a:r>
            <a:r>
              <a:rPr lang="en-US" altLang="ko-KR" sz="5400" b="1" dirty="0" smtClean="0">
                <a:solidFill>
                  <a:schemeClr val="bg1"/>
                </a:solidFill>
                <a:effectLst>
                  <a:outerShdw blurRad="38100" dist="38100" dir="2700000" algn="tl">
                    <a:srgbClr val="000000">
                      <a:alpha val="43137"/>
                    </a:srgbClr>
                  </a:outerShdw>
                </a:effectLst>
                <a:latin typeface="Arial" charset="0"/>
                <a:ea typeface="돋움" pitchFamily="50" charset="-127"/>
              </a:rPr>
              <a:t>Company Profile</a:t>
            </a:r>
            <a:endParaRPr lang="en-US" altLang="ko-KR" sz="5400" b="1" dirty="0">
              <a:solidFill>
                <a:schemeClr val="bg1"/>
              </a:solidFill>
              <a:effectLst>
                <a:outerShdw blurRad="38100" dist="38100" dir="2700000" algn="tl">
                  <a:srgbClr val="000000">
                    <a:alpha val="43137"/>
                  </a:srgbClr>
                </a:outerShdw>
              </a:effectLst>
              <a:latin typeface="Arial" charset="0"/>
              <a:ea typeface="돋움" pitchFamily="50" charset="-127"/>
            </a:endParaRPr>
          </a:p>
        </p:txBody>
      </p:sp>
      <p:sp>
        <p:nvSpPr>
          <p:cNvPr id="2" name="타원 1"/>
          <p:cNvSpPr/>
          <p:nvPr/>
        </p:nvSpPr>
        <p:spPr bwMode="auto">
          <a:xfrm>
            <a:off x="2472452" y="4191990"/>
            <a:ext cx="3275205" cy="1403208"/>
          </a:xfrm>
          <a:prstGeom prst="ellipse">
            <a:avLst/>
          </a:prstGeom>
          <a:solidFill>
            <a:schemeClr val="accent5">
              <a:lumMod val="40000"/>
              <a:lumOff val="60000"/>
            </a:schemeClr>
          </a:solidFill>
          <a:ln w="9525">
            <a:noFill/>
            <a:miter lim="800000"/>
            <a:headEnd/>
            <a:tailEn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ko-KR" altLang="en-US" dirty="0"/>
          </a:p>
        </p:txBody>
      </p:sp>
      <p:sp>
        <p:nvSpPr>
          <p:cNvPr id="3" name="TextBox 2"/>
          <p:cNvSpPr txBox="1"/>
          <p:nvPr/>
        </p:nvSpPr>
        <p:spPr>
          <a:xfrm>
            <a:off x="3294132" y="4431929"/>
            <a:ext cx="2054431" cy="923330"/>
          </a:xfrm>
          <a:prstGeom prst="rect">
            <a:avLst/>
          </a:prstGeom>
          <a:noFill/>
        </p:spPr>
        <p:txBody>
          <a:bodyPr wrap="square" rtlCol="0">
            <a:spAutoFit/>
          </a:bodyPr>
          <a:lstStyle/>
          <a:p>
            <a:r>
              <a:rPr lang="en-US" altLang="ko-KR" sz="5400" dirty="0" smtClean="0">
                <a:solidFill>
                  <a:srgbClr val="C00000"/>
                </a:solidFill>
                <a:latin typeface="HY동녘B" pitchFamily="18" charset="-127"/>
                <a:ea typeface="HY동녘B" pitchFamily="18" charset="-127"/>
              </a:rPr>
              <a:t>EPC</a:t>
            </a:r>
            <a:endParaRPr lang="ko-KR" altLang="en-US" sz="5400" dirty="0">
              <a:solidFill>
                <a:srgbClr val="C00000"/>
              </a:solidFill>
              <a:latin typeface="HY동녘B" pitchFamily="18" charset="-127"/>
              <a:ea typeface="HY동녘B" pitchFamily="18" charset="-127"/>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텍스트 개체 틀 66"/>
          <p:cNvSpPr>
            <a:spLocks noGrp="1"/>
          </p:cNvSpPr>
          <p:nvPr>
            <p:ph type="body" sz="quarter" idx="11"/>
          </p:nvPr>
        </p:nvSpPr>
        <p:spPr>
          <a:xfrm>
            <a:off x="643746" y="6600825"/>
            <a:ext cx="1857914" cy="257175"/>
          </a:xfrm>
        </p:spPr>
        <p:txBody>
          <a:bodyPr/>
          <a:lstStyle/>
          <a:p>
            <a:r>
              <a:rPr lang="en-US" altLang="ko-KR" dirty="0" smtClean="0"/>
              <a:t>Korea EPC company</a:t>
            </a:r>
            <a:endParaRPr lang="ko-KR" altLang="en-US" dirty="0"/>
          </a:p>
        </p:txBody>
      </p:sp>
      <p:sp>
        <p:nvSpPr>
          <p:cNvPr id="68" name="텍스트 개체 틀 67"/>
          <p:cNvSpPr>
            <a:spLocks noGrp="1"/>
          </p:cNvSpPr>
          <p:nvPr>
            <p:ph type="body" sz="quarter" idx="17"/>
          </p:nvPr>
        </p:nvSpPr>
        <p:spPr/>
        <p:txBody>
          <a:bodyPr/>
          <a:lstStyle/>
          <a:p>
            <a:endParaRPr lang="ko-KR" altLang="en-US" dirty="0"/>
          </a:p>
        </p:txBody>
      </p:sp>
      <p:sp>
        <p:nvSpPr>
          <p:cNvPr id="62" name="텍스트 개체 틀 61"/>
          <p:cNvSpPr>
            <a:spLocks noGrp="1"/>
          </p:cNvSpPr>
          <p:nvPr>
            <p:ph type="body" sz="quarter" idx="16"/>
          </p:nvPr>
        </p:nvSpPr>
        <p:spPr>
          <a:xfrm>
            <a:off x="337868" y="413708"/>
            <a:ext cx="6210300" cy="428625"/>
          </a:xfrm>
        </p:spPr>
        <p:txBody>
          <a:bodyPr/>
          <a:lstStyle/>
          <a:p>
            <a:r>
              <a:rPr lang="en-US" altLang="ko-KR" dirty="0" smtClean="0">
                <a:latin typeface="HY헤드라인M" pitchFamily="18" charset="-127"/>
                <a:ea typeface="HY헤드라인M" pitchFamily="18" charset="-127"/>
              </a:rPr>
              <a:t>1.6. Business Fields of KEPC</a:t>
            </a:r>
            <a:endParaRPr lang="en-US" altLang="ko-KR" dirty="0">
              <a:latin typeface="HY헤드라인M" pitchFamily="18" charset="-127"/>
              <a:ea typeface="HY헤드라인M" pitchFamily="18" charset="-127"/>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858" y="6639478"/>
            <a:ext cx="578508" cy="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31"/>
          <p:cNvSpPr txBox="1">
            <a:spLocks noChangeArrowheads="1"/>
          </p:cNvSpPr>
          <p:nvPr/>
        </p:nvSpPr>
        <p:spPr bwMode="auto">
          <a:xfrm>
            <a:off x="707366" y="2541904"/>
            <a:ext cx="6999472" cy="42011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88900" indent="-88900" fontAlgn="base">
              <a:lnSpc>
                <a:spcPct val="130000"/>
              </a:lnSpc>
              <a:spcBef>
                <a:spcPct val="0"/>
              </a:spcBef>
              <a:spcAft>
                <a:spcPct val="0"/>
              </a:spcAft>
              <a:buFontTx/>
              <a:buChar char="•"/>
            </a:pPr>
            <a:endParaRPr kumimoji="1" lang="en-US" altLang="ko-KR" sz="1050" b="1" dirty="0">
              <a:solidFill>
                <a:schemeClr val="tx1">
                  <a:lumMod val="75000"/>
                  <a:lumOff val="25000"/>
                </a:schemeClr>
              </a:solidFill>
              <a:latin typeface="맑은 고딕" pitchFamily="50" charset="-127"/>
              <a:ea typeface="맑은 고딕" pitchFamily="50" charset="-127"/>
            </a:endParaRPr>
          </a:p>
          <a:p>
            <a:pPr marL="88900" indent="-88900" fontAlgn="base">
              <a:lnSpc>
                <a:spcPct val="130000"/>
              </a:lnSpc>
              <a:spcBef>
                <a:spcPct val="0"/>
              </a:spcBef>
              <a:spcAft>
                <a:spcPct val="0"/>
              </a:spcAft>
              <a:buFontTx/>
              <a:buChar char="•"/>
            </a:pPr>
            <a:endParaRPr kumimoji="1" lang="en-US" altLang="ko-KR" sz="1050" b="1" dirty="0" smtClean="0">
              <a:solidFill>
                <a:schemeClr val="tx1">
                  <a:lumMod val="75000"/>
                  <a:lumOff val="25000"/>
                </a:schemeClr>
              </a:solidFill>
              <a:latin typeface="맑은 고딕" pitchFamily="50" charset="-127"/>
              <a:ea typeface="맑은 고딕" pitchFamily="50" charset="-127"/>
            </a:endParaRPr>
          </a:p>
        </p:txBody>
      </p:sp>
      <p:grpSp>
        <p:nvGrpSpPr>
          <p:cNvPr id="5" name="그룹 4"/>
          <p:cNvGrpSpPr/>
          <p:nvPr/>
        </p:nvGrpSpPr>
        <p:grpSpPr>
          <a:xfrm>
            <a:off x="198920" y="2541904"/>
            <a:ext cx="5537643" cy="3288453"/>
            <a:chOff x="3511466" y="1633565"/>
            <a:chExt cx="5537643" cy="4499816"/>
          </a:xfrm>
        </p:grpSpPr>
        <p:sp>
          <p:nvSpPr>
            <p:cNvPr id="14" name="AutoShape 10"/>
            <p:cNvSpPr>
              <a:spLocks noChangeArrowheads="1"/>
            </p:cNvSpPr>
            <p:nvPr/>
          </p:nvSpPr>
          <p:spPr bwMode="auto">
            <a:xfrm>
              <a:off x="3511466" y="1633565"/>
              <a:ext cx="5537643" cy="4499816"/>
            </a:xfrm>
            <a:prstGeom prst="roundRect">
              <a:avLst>
                <a:gd name="adj" fmla="val 7102"/>
              </a:avLst>
            </a:prstGeom>
            <a:gradFill>
              <a:gsLst>
                <a:gs pos="0">
                  <a:srgbClr val="352A4A"/>
                </a:gs>
                <a:gs pos="80000">
                  <a:srgbClr val="3F3257"/>
                </a:gs>
                <a:gs pos="100000">
                  <a:srgbClr val="4F3F6D"/>
                </a:gs>
              </a:gsLst>
            </a:gradFill>
            <a:ln>
              <a:solidFill>
                <a:srgbClr val="3F3257"/>
              </a:solid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ko-KR" altLang="en-US" dirty="0">
                <a:latin typeface="맑은 고딕" pitchFamily="50" charset="-127"/>
                <a:ea typeface="맑은 고딕" pitchFamily="50" charset="-127"/>
              </a:endParaRPr>
            </a:p>
          </p:txBody>
        </p:sp>
        <p:sp>
          <p:nvSpPr>
            <p:cNvPr id="15" name="AutoShape 15"/>
            <p:cNvSpPr>
              <a:spLocks noChangeArrowheads="1"/>
            </p:cNvSpPr>
            <p:nvPr/>
          </p:nvSpPr>
          <p:spPr bwMode="auto">
            <a:xfrm>
              <a:off x="3604313" y="1921000"/>
              <a:ext cx="5358532" cy="3943470"/>
            </a:xfrm>
            <a:prstGeom prst="roundRect">
              <a:avLst>
                <a:gd name="adj" fmla="val 7921"/>
              </a:avLst>
            </a:prstGeom>
            <a:solidFill>
              <a:srgbClr val="FFFFFF"/>
            </a:solidFill>
            <a:ln w="9525">
              <a:noFill/>
              <a:miter lim="800000"/>
              <a:headEnd/>
              <a:tailEnd/>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dirty="0"/>
            </a:p>
          </p:txBody>
        </p:sp>
        <p:sp>
          <p:nvSpPr>
            <p:cNvPr id="4" name="TextBox 3"/>
            <p:cNvSpPr txBox="1"/>
            <p:nvPr/>
          </p:nvSpPr>
          <p:spPr>
            <a:xfrm>
              <a:off x="3730658" y="1911680"/>
              <a:ext cx="5169812" cy="3495559"/>
            </a:xfrm>
            <a:prstGeom prst="rect">
              <a:avLst/>
            </a:prstGeom>
            <a:noFill/>
          </p:spPr>
          <p:txBody>
            <a:bodyPr wrap="square" rtlCol="0">
              <a:spAutoFit/>
            </a:bodyPr>
            <a:lstStyle/>
            <a:p>
              <a:r>
                <a:rPr lang="en-US" altLang="ko-KR" sz="1600" b="1" dirty="0" smtClean="0"/>
                <a:t>KEPC </a:t>
              </a:r>
              <a:r>
                <a:rPr lang="en-US" altLang="ko-KR" sz="1600" b="1" dirty="0"/>
                <a:t>company have been  experienced in   installing the </a:t>
              </a:r>
              <a:r>
                <a:rPr lang="en-US" altLang="ko-KR" sz="1600" b="1" dirty="0" smtClean="0"/>
                <a:t>equipment </a:t>
              </a:r>
              <a:r>
                <a:rPr lang="en-US" altLang="ko-KR" sz="1600" b="1" dirty="0"/>
                <a:t>for Lost Foam Casting (LFC) process and   transferring the LFC technologies from </a:t>
              </a:r>
              <a:r>
                <a:rPr lang="en-US" altLang="ko-KR" sz="1600" b="1" dirty="0" smtClean="0"/>
                <a:t>early </a:t>
              </a:r>
              <a:r>
                <a:rPr lang="en-US" altLang="ko-KR" sz="1600" b="1" dirty="0"/>
                <a:t>2000‘s</a:t>
              </a:r>
              <a:r>
                <a:rPr lang="en-US" altLang="ko-KR" sz="1600" b="1" dirty="0" smtClean="0"/>
                <a:t>.</a:t>
              </a:r>
            </a:p>
            <a:p>
              <a:endParaRPr lang="en-US" altLang="ko-KR" sz="1600" b="1" dirty="0"/>
            </a:p>
            <a:p>
              <a:r>
                <a:rPr lang="en-US" altLang="ko-KR" sz="1600" b="1" dirty="0"/>
                <a:t>We </a:t>
              </a:r>
              <a:r>
                <a:rPr lang="en-US" altLang="ko-KR" sz="1600" b="1" dirty="0" smtClean="0"/>
                <a:t>design, </a:t>
              </a:r>
              <a:r>
                <a:rPr lang="en-US" altLang="ko-KR" sz="1600" b="1" dirty="0"/>
                <a:t>make, and supply all of the equipment, that is pre </a:t>
              </a:r>
              <a:r>
                <a:rPr lang="en-US" altLang="ko-KR" sz="1600" b="1" dirty="0" smtClean="0"/>
                <a:t>expander</a:t>
              </a:r>
              <a:r>
                <a:rPr lang="en-US" altLang="ko-KR" sz="1600" b="1" dirty="0"/>
                <a:t>, multi </a:t>
              </a:r>
              <a:r>
                <a:rPr lang="en-US" altLang="ko-KR" sz="1600" b="1" dirty="0" smtClean="0"/>
                <a:t>axis </a:t>
              </a:r>
              <a:r>
                <a:rPr lang="en-US" altLang="ko-KR" sz="1600" b="1" dirty="0"/>
                <a:t>pattern molding machine, coating mixer, sand vibrator, sand flask, sand cooler, sand elevator, conveyor roll, pattern tool, etc</a:t>
              </a:r>
              <a:r>
                <a:rPr lang="en-US" altLang="ko-KR" sz="1600" b="1" dirty="0" smtClean="0"/>
                <a:t>.</a:t>
              </a:r>
              <a:endParaRPr lang="en-US" altLang="ko-KR" sz="1600" b="1" dirty="0"/>
            </a:p>
          </p:txBody>
        </p:sp>
      </p:grpSp>
      <p:sp>
        <p:nvSpPr>
          <p:cNvPr id="6" name="직사각형 5"/>
          <p:cNvSpPr/>
          <p:nvPr/>
        </p:nvSpPr>
        <p:spPr>
          <a:xfrm>
            <a:off x="250680" y="1153325"/>
            <a:ext cx="4572000" cy="369332"/>
          </a:xfrm>
          <a:prstGeom prst="rect">
            <a:avLst/>
          </a:prstGeom>
        </p:spPr>
        <p:txBody>
          <a:bodyPr>
            <a:spAutoFit/>
          </a:bodyPr>
          <a:lstStyle/>
          <a:p>
            <a:r>
              <a:rPr lang="en-US" altLang="ko-KR" b="1" u="sng" dirty="0">
                <a:solidFill>
                  <a:schemeClr val="accent1">
                    <a:lumMod val="75000"/>
                  </a:schemeClr>
                </a:solidFill>
                <a:latin typeface="HY헤드라인M" pitchFamily="18" charset="-127"/>
                <a:ea typeface="HY헤드라인M" pitchFamily="18" charset="-127"/>
              </a:rPr>
              <a:t>■ </a:t>
            </a:r>
            <a:r>
              <a:rPr lang="en-US" altLang="ko-KR" b="1" u="sng" dirty="0" smtClean="0">
                <a:solidFill>
                  <a:schemeClr val="accent1">
                    <a:lumMod val="75000"/>
                  </a:schemeClr>
                </a:solidFill>
                <a:latin typeface="HY헤드라인M" pitchFamily="18" charset="-127"/>
                <a:ea typeface="HY헤드라인M" pitchFamily="18" charset="-127"/>
              </a:rPr>
              <a:t>Engineering</a:t>
            </a:r>
            <a:endParaRPr lang="en-US" altLang="ko-KR" b="1" u="sng" dirty="0">
              <a:solidFill>
                <a:schemeClr val="accent1">
                  <a:lumMod val="75000"/>
                </a:schemeClr>
              </a:solidFill>
              <a:latin typeface="HY헤드라인M" pitchFamily="18" charset="-127"/>
              <a:ea typeface="HY헤드라인M" pitchFamily="18" charset="-127"/>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1250" y="1253116"/>
            <a:ext cx="1930235" cy="1291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8892" y="2544670"/>
            <a:ext cx="1913473" cy="1331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8893" y="3876447"/>
            <a:ext cx="1913473" cy="131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1250" y="5205213"/>
            <a:ext cx="1911115" cy="1321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83495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텍스트 개체 틀 66"/>
          <p:cNvSpPr>
            <a:spLocks noGrp="1"/>
          </p:cNvSpPr>
          <p:nvPr>
            <p:ph type="body" sz="quarter" idx="11"/>
          </p:nvPr>
        </p:nvSpPr>
        <p:spPr>
          <a:xfrm>
            <a:off x="643746" y="6600825"/>
            <a:ext cx="1857914" cy="257175"/>
          </a:xfrm>
        </p:spPr>
        <p:txBody>
          <a:bodyPr/>
          <a:lstStyle/>
          <a:p>
            <a:r>
              <a:rPr lang="en-US" altLang="ko-KR" dirty="0" smtClean="0"/>
              <a:t>Korea EPC company</a:t>
            </a:r>
            <a:endParaRPr lang="ko-KR" altLang="en-US" dirty="0"/>
          </a:p>
        </p:txBody>
      </p:sp>
      <p:sp>
        <p:nvSpPr>
          <p:cNvPr id="68" name="텍스트 개체 틀 67"/>
          <p:cNvSpPr>
            <a:spLocks noGrp="1"/>
          </p:cNvSpPr>
          <p:nvPr>
            <p:ph type="body" sz="quarter" idx="17"/>
          </p:nvPr>
        </p:nvSpPr>
        <p:spPr/>
        <p:txBody>
          <a:bodyPr/>
          <a:lstStyle/>
          <a:p>
            <a:endParaRPr lang="ko-KR" altLang="en-US" dirty="0"/>
          </a:p>
        </p:txBody>
      </p:sp>
      <p:sp>
        <p:nvSpPr>
          <p:cNvPr id="62" name="텍스트 개체 틀 61"/>
          <p:cNvSpPr>
            <a:spLocks noGrp="1"/>
          </p:cNvSpPr>
          <p:nvPr>
            <p:ph type="body" sz="quarter" idx="16"/>
          </p:nvPr>
        </p:nvSpPr>
        <p:spPr>
          <a:xfrm>
            <a:off x="337868" y="413708"/>
            <a:ext cx="6210300" cy="428625"/>
          </a:xfrm>
        </p:spPr>
        <p:txBody>
          <a:bodyPr/>
          <a:lstStyle/>
          <a:p>
            <a:r>
              <a:rPr lang="en-US" altLang="ko-KR" dirty="0" smtClean="0">
                <a:latin typeface="HY헤드라인M" pitchFamily="18" charset="-127"/>
                <a:ea typeface="HY헤드라인M" pitchFamily="18" charset="-127"/>
              </a:rPr>
              <a:t>1.7. Products of KEPC</a:t>
            </a:r>
            <a:endParaRPr lang="en-US" altLang="ko-KR" dirty="0">
              <a:latin typeface="HY헤드라인M" pitchFamily="18" charset="-127"/>
              <a:ea typeface="HY헤드라인M" pitchFamily="18" charset="-127"/>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858" y="6639478"/>
            <a:ext cx="578508" cy="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31"/>
          <p:cNvSpPr txBox="1">
            <a:spLocks noChangeArrowheads="1"/>
          </p:cNvSpPr>
          <p:nvPr/>
        </p:nvSpPr>
        <p:spPr bwMode="auto">
          <a:xfrm>
            <a:off x="707366" y="2541904"/>
            <a:ext cx="6999472" cy="42011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88900" indent="-88900" fontAlgn="base">
              <a:lnSpc>
                <a:spcPct val="130000"/>
              </a:lnSpc>
              <a:spcBef>
                <a:spcPct val="0"/>
              </a:spcBef>
              <a:spcAft>
                <a:spcPct val="0"/>
              </a:spcAft>
              <a:buFontTx/>
              <a:buChar char="•"/>
            </a:pPr>
            <a:endParaRPr kumimoji="1" lang="en-US" altLang="ko-KR" sz="1050" b="1" dirty="0">
              <a:solidFill>
                <a:schemeClr val="tx1">
                  <a:lumMod val="75000"/>
                  <a:lumOff val="25000"/>
                </a:schemeClr>
              </a:solidFill>
              <a:latin typeface="맑은 고딕" pitchFamily="50" charset="-127"/>
              <a:ea typeface="맑은 고딕" pitchFamily="50" charset="-127"/>
            </a:endParaRPr>
          </a:p>
          <a:p>
            <a:pPr marL="88900" indent="-88900" fontAlgn="base">
              <a:lnSpc>
                <a:spcPct val="130000"/>
              </a:lnSpc>
              <a:spcBef>
                <a:spcPct val="0"/>
              </a:spcBef>
              <a:spcAft>
                <a:spcPct val="0"/>
              </a:spcAft>
              <a:buFontTx/>
              <a:buChar char="•"/>
            </a:pPr>
            <a:endParaRPr kumimoji="1" lang="en-US" altLang="ko-KR" sz="1050" b="1" dirty="0" smtClean="0">
              <a:solidFill>
                <a:schemeClr val="tx1">
                  <a:lumMod val="75000"/>
                  <a:lumOff val="25000"/>
                </a:schemeClr>
              </a:solidFill>
              <a:latin typeface="맑은 고딕" pitchFamily="50" charset="-127"/>
              <a:ea typeface="맑은 고딕" pitchFamily="50" charset="-127"/>
            </a:endParaRPr>
          </a:p>
        </p:txBody>
      </p:sp>
      <p:grpSp>
        <p:nvGrpSpPr>
          <p:cNvPr id="5" name="그룹 4"/>
          <p:cNvGrpSpPr/>
          <p:nvPr/>
        </p:nvGrpSpPr>
        <p:grpSpPr>
          <a:xfrm>
            <a:off x="198920" y="2073873"/>
            <a:ext cx="5537643" cy="3696144"/>
            <a:chOff x="3511466" y="1633565"/>
            <a:chExt cx="5537643" cy="4499816"/>
          </a:xfrm>
        </p:grpSpPr>
        <p:sp>
          <p:nvSpPr>
            <p:cNvPr id="14" name="AutoShape 10"/>
            <p:cNvSpPr>
              <a:spLocks noChangeArrowheads="1"/>
            </p:cNvSpPr>
            <p:nvPr/>
          </p:nvSpPr>
          <p:spPr bwMode="auto">
            <a:xfrm>
              <a:off x="3511466" y="1633565"/>
              <a:ext cx="5537643" cy="4499816"/>
            </a:xfrm>
            <a:prstGeom prst="roundRect">
              <a:avLst>
                <a:gd name="adj" fmla="val 7102"/>
              </a:avLst>
            </a:prstGeom>
            <a:gradFill>
              <a:gsLst>
                <a:gs pos="0">
                  <a:srgbClr val="352A4A"/>
                </a:gs>
                <a:gs pos="80000">
                  <a:srgbClr val="3F3257"/>
                </a:gs>
                <a:gs pos="100000">
                  <a:srgbClr val="4F3F6D"/>
                </a:gs>
              </a:gsLst>
            </a:gradFill>
            <a:ln>
              <a:solidFill>
                <a:srgbClr val="3F3257"/>
              </a:solid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ko-KR" altLang="en-US" dirty="0">
                <a:latin typeface="맑은 고딕" pitchFamily="50" charset="-127"/>
                <a:ea typeface="맑은 고딕" pitchFamily="50" charset="-127"/>
              </a:endParaRPr>
            </a:p>
          </p:txBody>
        </p:sp>
        <p:sp>
          <p:nvSpPr>
            <p:cNvPr id="15" name="AutoShape 15"/>
            <p:cNvSpPr>
              <a:spLocks noChangeArrowheads="1"/>
            </p:cNvSpPr>
            <p:nvPr/>
          </p:nvSpPr>
          <p:spPr bwMode="auto">
            <a:xfrm>
              <a:off x="3604313" y="1762574"/>
              <a:ext cx="5358532" cy="4235166"/>
            </a:xfrm>
            <a:prstGeom prst="roundRect">
              <a:avLst>
                <a:gd name="adj" fmla="val 7921"/>
              </a:avLst>
            </a:prstGeom>
            <a:solidFill>
              <a:srgbClr val="FFFFFF"/>
            </a:solidFill>
            <a:ln w="9525">
              <a:noFill/>
              <a:miter lim="800000"/>
              <a:headEnd/>
              <a:tailEnd/>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dirty="0"/>
            </a:p>
          </p:txBody>
        </p:sp>
        <p:sp>
          <p:nvSpPr>
            <p:cNvPr id="4" name="TextBox 3"/>
            <p:cNvSpPr txBox="1"/>
            <p:nvPr/>
          </p:nvSpPr>
          <p:spPr>
            <a:xfrm>
              <a:off x="3730658" y="1853783"/>
              <a:ext cx="5169812" cy="3821920"/>
            </a:xfrm>
            <a:prstGeom prst="rect">
              <a:avLst/>
            </a:prstGeom>
            <a:noFill/>
          </p:spPr>
          <p:txBody>
            <a:bodyPr wrap="square" rtlCol="0">
              <a:spAutoFit/>
            </a:bodyPr>
            <a:lstStyle/>
            <a:p>
              <a:r>
                <a:rPr lang="en-US" altLang="ko-KR" sz="1400" b="1" dirty="0" smtClean="0">
                  <a:latin typeface="HY헤드라인M" pitchFamily="18" charset="-127"/>
                  <a:ea typeface="HY헤드라인M" pitchFamily="18" charset="-127"/>
                </a:rPr>
                <a:t>Easy </a:t>
              </a:r>
              <a:r>
                <a:rPr lang="en-US" altLang="ko-KR" sz="1400" b="1" dirty="0">
                  <a:latin typeface="HY헤드라인M" pitchFamily="18" charset="-127"/>
                  <a:ea typeface="HY헤드라인M" pitchFamily="18" charset="-127"/>
                </a:rPr>
                <a:t>Installation</a:t>
              </a:r>
              <a:r>
                <a:rPr lang="en-US" altLang="ko-KR" sz="1400" dirty="0">
                  <a:latin typeface="HY헤드라인M" pitchFamily="18" charset="-127"/>
                  <a:ea typeface="HY헤드라인M" pitchFamily="18" charset="-127"/>
                </a:rPr>
                <a:t>: </a:t>
              </a:r>
              <a:r>
                <a:rPr lang="en-US" altLang="ko-KR" sz="1400" dirty="0"/>
                <a:t>Parts have been highly pre-assembled in factory to save your installation time</a:t>
              </a:r>
              <a:r>
                <a:rPr lang="en-US" altLang="ko-KR" sz="1400" dirty="0" smtClean="0"/>
                <a:t>.</a:t>
              </a:r>
            </a:p>
            <a:p>
              <a:endParaRPr lang="en-US" altLang="ko-KR" sz="1400" dirty="0"/>
            </a:p>
            <a:p>
              <a:r>
                <a:rPr lang="en-US" altLang="ko-KR" sz="1400" b="1" dirty="0">
                  <a:latin typeface="HY헤드라인M" pitchFamily="18" charset="-127"/>
                  <a:ea typeface="HY헤드라인M" pitchFamily="18" charset="-127"/>
                </a:rPr>
                <a:t>Safety and Reliability: </a:t>
              </a:r>
              <a:r>
                <a:rPr lang="en-US" altLang="ko-KR" sz="1400" dirty="0"/>
                <a:t>Check and Test the structure strictly to against the extreme weather condition</a:t>
              </a:r>
              <a:r>
                <a:rPr lang="en-US" altLang="ko-KR" sz="1400" dirty="0" smtClean="0"/>
                <a:t>.</a:t>
              </a:r>
            </a:p>
            <a:p>
              <a:endParaRPr lang="en-US" altLang="ko-KR" sz="1400" dirty="0"/>
            </a:p>
            <a:p>
              <a:r>
                <a:rPr lang="en-US" altLang="ko-KR" sz="1400" b="1" dirty="0">
                  <a:latin typeface="HY헤드라인M" pitchFamily="18" charset="-127"/>
                  <a:ea typeface="HY헤드라인M" pitchFamily="18" charset="-127"/>
                </a:rPr>
                <a:t>higher corrosion resistance</a:t>
              </a:r>
              <a:r>
                <a:rPr lang="en-US" altLang="ko-KR" sz="1400" dirty="0">
                  <a:latin typeface="HY헤드라인M" pitchFamily="18" charset="-127"/>
                  <a:ea typeface="HY헤드라인M" pitchFamily="18" charset="-127"/>
                </a:rPr>
                <a:t>: </a:t>
              </a:r>
              <a:r>
                <a:rPr lang="en-US" altLang="ko-KR" sz="1400" dirty="0"/>
                <a:t>We use ductile cast iron  to increase corrosion resistance over </a:t>
              </a:r>
              <a:r>
                <a:rPr lang="en-US" altLang="ko-KR" sz="1400" dirty="0" smtClean="0"/>
                <a:t>steel.</a:t>
              </a:r>
            </a:p>
            <a:p>
              <a:endParaRPr lang="en-US" altLang="ko-KR" sz="1400" dirty="0"/>
            </a:p>
            <a:p>
              <a:r>
                <a:rPr lang="en-US" altLang="ko-KR" sz="1400" dirty="0">
                  <a:latin typeface="HY헤드라인M" pitchFamily="18" charset="-127"/>
                  <a:ea typeface="HY헤드라인M" pitchFamily="18" charset="-127"/>
                </a:rPr>
                <a:t>Flexibility and Adjustable</a:t>
              </a:r>
              <a:r>
                <a:rPr lang="en-US" altLang="ko-KR" sz="1400" dirty="0"/>
                <a:t>: Smart design reduce the difficulty of the installation on the most condition</a:t>
              </a:r>
              <a:r>
                <a:rPr lang="en-US" altLang="ko-KR" sz="1400" dirty="0" smtClean="0"/>
                <a:t>.</a:t>
              </a:r>
            </a:p>
            <a:p>
              <a:endParaRPr lang="en-US" altLang="ko-KR" sz="1400" dirty="0"/>
            </a:p>
            <a:p>
              <a:r>
                <a:rPr lang="en-US" altLang="ko-KR" sz="1400" dirty="0">
                  <a:latin typeface="HY헤드라인M" pitchFamily="18" charset="-127"/>
                  <a:ea typeface="HY헤드라인M" pitchFamily="18" charset="-127"/>
                </a:rPr>
                <a:t>30 year Warranty:  </a:t>
              </a:r>
              <a:r>
                <a:rPr lang="en-US" altLang="ko-KR" sz="1400" dirty="0"/>
                <a:t>30-year warranty for the </a:t>
              </a:r>
              <a:r>
                <a:rPr lang="en-US" altLang="ko-KR" sz="1400" dirty="0" smtClean="0"/>
                <a:t>material </a:t>
              </a:r>
              <a:r>
                <a:rPr lang="en-US" altLang="ko-KR" sz="1400" dirty="0"/>
                <a:t>and </a:t>
              </a:r>
              <a:r>
                <a:rPr lang="en-US" altLang="ko-KR" sz="1400" dirty="0" smtClean="0"/>
                <a:t>structure</a:t>
              </a:r>
              <a:r>
                <a:rPr lang="en-US" altLang="ko-KR" sz="1600" dirty="0" smtClean="0"/>
                <a:t>.</a:t>
              </a:r>
              <a:endParaRPr lang="en-US" altLang="ko-KR" sz="1600" dirty="0"/>
            </a:p>
          </p:txBody>
        </p:sp>
      </p:grpSp>
      <p:sp>
        <p:nvSpPr>
          <p:cNvPr id="6" name="직사각형 5"/>
          <p:cNvSpPr/>
          <p:nvPr/>
        </p:nvSpPr>
        <p:spPr>
          <a:xfrm>
            <a:off x="250680" y="1153325"/>
            <a:ext cx="5651356" cy="369332"/>
          </a:xfrm>
          <a:prstGeom prst="rect">
            <a:avLst/>
          </a:prstGeom>
        </p:spPr>
        <p:txBody>
          <a:bodyPr wrap="square">
            <a:spAutoFit/>
          </a:bodyPr>
          <a:lstStyle/>
          <a:p>
            <a:r>
              <a:rPr lang="en-US" altLang="ko-KR" b="1" u="sng" dirty="0" smtClean="0">
                <a:solidFill>
                  <a:schemeClr val="accent1">
                    <a:lumMod val="75000"/>
                  </a:schemeClr>
                </a:solidFill>
                <a:latin typeface="HY헤드라인M" pitchFamily="18" charset="-127"/>
                <a:ea typeface="HY헤드라인M" pitchFamily="18" charset="-127"/>
              </a:rPr>
              <a:t>■ </a:t>
            </a:r>
            <a:r>
              <a:rPr lang="en-US" altLang="ko-KR" b="1" u="sng" dirty="0">
                <a:solidFill>
                  <a:schemeClr val="accent1">
                    <a:lumMod val="75000"/>
                  </a:schemeClr>
                </a:solidFill>
                <a:latin typeface="HY헤드라인M" pitchFamily="18" charset="-127"/>
                <a:ea typeface="HY헤드라인M" pitchFamily="18" charset="-127"/>
              </a:rPr>
              <a:t>mounting </a:t>
            </a:r>
            <a:r>
              <a:rPr lang="en-US" altLang="ko-KR" b="1" u="sng" dirty="0" smtClean="0">
                <a:solidFill>
                  <a:schemeClr val="accent1">
                    <a:lumMod val="75000"/>
                  </a:schemeClr>
                </a:solidFill>
                <a:latin typeface="HY헤드라인M" pitchFamily="18" charset="-127"/>
                <a:ea typeface="HY헤드라인M" pitchFamily="18" charset="-127"/>
              </a:rPr>
              <a:t>system</a:t>
            </a:r>
            <a:endParaRPr lang="en-US" altLang="ko-KR" b="1" dirty="0">
              <a:solidFill>
                <a:schemeClr val="accent1">
                  <a:lumMod val="75000"/>
                </a:schemeClr>
              </a:solidFill>
              <a:latin typeface="HY헤드라인M" pitchFamily="18" charset="-127"/>
              <a:ea typeface="HY헤드라인M" pitchFamily="18" charset="-127"/>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114" y="1808479"/>
            <a:ext cx="229552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8376" y="1808479"/>
            <a:ext cx="266700" cy="148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1947" y="3921945"/>
            <a:ext cx="2754871" cy="1736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직사각형 16"/>
          <p:cNvSpPr/>
          <p:nvPr/>
        </p:nvSpPr>
        <p:spPr>
          <a:xfrm>
            <a:off x="6279326" y="1337991"/>
            <a:ext cx="2451427" cy="369332"/>
          </a:xfrm>
          <a:prstGeom prst="rect">
            <a:avLst/>
          </a:prstGeom>
        </p:spPr>
        <p:txBody>
          <a:bodyPr wrap="square">
            <a:spAutoFit/>
          </a:bodyPr>
          <a:lstStyle/>
          <a:p>
            <a:r>
              <a:rPr lang="en-US" altLang="ko-KR" b="1" u="sng" dirty="0">
                <a:solidFill>
                  <a:schemeClr val="accent1">
                    <a:lumMod val="75000"/>
                  </a:schemeClr>
                </a:solidFill>
                <a:latin typeface="HY헤드라인M" pitchFamily="18" charset="-127"/>
                <a:ea typeface="HY헤드라인M" pitchFamily="18" charset="-127"/>
              </a:rPr>
              <a:t>■ DCI Ground screw </a:t>
            </a:r>
            <a:endParaRPr lang="en-US" altLang="ko-KR" b="1" dirty="0">
              <a:solidFill>
                <a:schemeClr val="accent1">
                  <a:lumMod val="75000"/>
                </a:schemeClr>
              </a:solidFill>
              <a:latin typeface="HY헤드라인M" pitchFamily="18" charset="-127"/>
              <a:ea typeface="HY헤드라인M" pitchFamily="18" charset="-127"/>
            </a:endParaRPr>
          </a:p>
        </p:txBody>
      </p:sp>
      <p:sp>
        <p:nvSpPr>
          <p:cNvPr id="18" name="직사각형 17"/>
          <p:cNvSpPr/>
          <p:nvPr/>
        </p:nvSpPr>
        <p:spPr>
          <a:xfrm>
            <a:off x="6191947" y="3444220"/>
            <a:ext cx="2451427" cy="369332"/>
          </a:xfrm>
          <a:prstGeom prst="rect">
            <a:avLst/>
          </a:prstGeom>
        </p:spPr>
        <p:txBody>
          <a:bodyPr wrap="square">
            <a:spAutoFit/>
          </a:bodyPr>
          <a:lstStyle/>
          <a:p>
            <a:r>
              <a:rPr lang="en-US" altLang="ko-KR" b="1" u="sng" dirty="0">
                <a:solidFill>
                  <a:schemeClr val="accent1">
                    <a:lumMod val="75000"/>
                  </a:schemeClr>
                </a:solidFill>
                <a:latin typeface="HY헤드라인M" pitchFamily="18" charset="-127"/>
                <a:ea typeface="HY헤드라인M" pitchFamily="18" charset="-127"/>
              </a:rPr>
              <a:t>■ </a:t>
            </a:r>
            <a:r>
              <a:rPr lang="en-US" altLang="ko-KR" b="1" u="sng" dirty="0" smtClean="0">
                <a:solidFill>
                  <a:schemeClr val="accent1">
                    <a:lumMod val="75000"/>
                  </a:schemeClr>
                </a:solidFill>
                <a:latin typeface="HY헤드라인M" pitchFamily="18" charset="-127"/>
                <a:ea typeface="HY헤드라인M" pitchFamily="18" charset="-127"/>
              </a:rPr>
              <a:t>PV-</a:t>
            </a:r>
            <a:r>
              <a:rPr lang="en-US" altLang="ko-KR" b="1" u="sng" dirty="0" err="1" smtClean="0">
                <a:solidFill>
                  <a:schemeClr val="accent1">
                    <a:lumMod val="75000"/>
                  </a:schemeClr>
                </a:solidFill>
                <a:latin typeface="HY헤드라인M" pitchFamily="18" charset="-127"/>
                <a:ea typeface="HY헤드라인M" pitchFamily="18" charset="-127"/>
              </a:rPr>
              <a:t>Structutre</a:t>
            </a:r>
            <a:endParaRPr lang="en-US" altLang="ko-KR" b="1" dirty="0">
              <a:solidFill>
                <a:schemeClr val="accent1">
                  <a:lumMod val="75000"/>
                </a:schemeClr>
              </a:solidFill>
              <a:latin typeface="HY헤드라인M" pitchFamily="18" charset="-127"/>
              <a:ea typeface="HY헤드라인M" pitchFamily="18" charset="-127"/>
            </a:endParaRPr>
          </a:p>
        </p:txBody>
      </p:sp>
    </p:spTree>
    <p:extLst>
      <p:ext uri="{BB962C8B-B14F-4D97-AF65-F5344CB8AC3E}">
        <p14:creationId xmlns:p14="http://schemas.microsoft.com/office/powerpoint/2010/main" val="12574148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텍스트 개체 틀 66"/>
          <p:cNvSpPr>
            <a:spLocks noGrp="1"/>
          </p:cNvSpPr>
          <p:nvPr>
            <p:ph type="body" sz="quarter" idx="11"/>
          </p:nvPr>
        </p:nvSpPr>
        <p:spPr>
          <a:xfrm>
            <a:off x="643746" y="6600825"/>
            <a:ext cx="1857914" cy="257175"/>
          </a:xfrm>
        </p:spPr>
        <p:txBody>
          <a:bodyPr/>
          <a:lstStyle/>
          <a:p>
            <a:r>
              <a:rPr lang="en-US" altLang="ko-KR" dirty="0" smtClean="0"/>
              <a:t>Korea EPC company</a:t>
            </a:r>
            <a:endParaRPr lang="ko-KR" altLang="en-US" dirty="0"/>
          </a:p>
        </p:txBody>
      </p:sp>
      <p:sp>
        <p:nvSpPr>
          <p:cNvPr id="68" name="텍스트 개체 틀 67"/>
          <p:cNvSpPr>
            <a:spLocks noGrp="1"/>
          </p:cNvSpPr>
          <p:nvPr>
            <p:ph type="body" sz="quarter" idx="17"/>
          </p:nvPr>
        </p:nvSpPr>
        <p:spPr/>
        <p:txBody>
          <a:bodyPr/>
          <a:lstStyle/>
          <a:p>
            <a:endParaRPr lang="ko-KR" altLang="en-US" dirty="0"/>
          </a:p>
        </p:txBody>
      </p:sp>
      <p:sp>
        <p:nvSpPr>
          <p:cNvPr id="62" name="텍스트 개체 틀 61"/>
          <p:cNvSpPr>
            <a:spLocks noGrp="1"/>
          </p:cNvSpPr>
          <p:nvPr>
            <p:ph type="body" sz="quarter" idx="16"/>
          </p:nvPr>
        </p:nvSpPr>
        <p:spPr>
          <a:xfrm>
            <a:off x="337868" y="413708"/>
            <a:ext cx="6210300" cy="428625"/>
          </a:xfrm>
        </p:spPr>
        <p:txBody>
          <a:bodyPr/>
          <a:lstStyle/>
          <a:p>
            <a:r>
              <a:rPr lang="en-US" altLang="ko-KR" dirty="0" smtClean="0">
                <a:latin typeface="HY헤드라인M" pitchFamily="18" charset="-127"/>
                <a:ea typeface="HY헤드라인M" pitchFamily="18" charset="-127"/>
              </a:rPr>
              <a:t>Products of KEPC</a:t>
            </a:r>
            <a:endParaRPr lang="en-US" altLang="ko-KR" dirty="0">
              <a:latin typeface="HY헤드라인M" pitchFamily="18" charset="-127"/>
              <a:ea typeface="HY헤드라인M" pitchFamily="18" charset="-127"/>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858" y="6639478"/>
            <a:ext cx="578508" cy="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31"/>
          <p:cNvSpPr txBox="1">
            <a:spLocks noChangeArrowheads="1"/>
          </p:cNvSpPr>
          <p:nvPr/>
        </p:nvSpPr>
        <p:spPr bwMode="auto">
          <a:xfrm>
            <a:off x="707366" y="2541904"/>
            <a:ext cx="6999472" cy="42011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88900" indent="-88900" fontAlgn="base">
              <a:lnSpc>
                <a:spcPct val="130000"/>
              </a:lnSpc>
              <a:spcBef>
                <a:spcPct val="0"/>
              </a:spcBef>
              <a:spcAft>
                <a:spcPct val="0"/>
              </a:spcAft>
              <a:buFontTx/>
              <a:buChar char="•"/>
            </a:pPr>
            <a:endParaRPr kumimoji="1" lang="en-US" altLang="ko-KR" sz="1050" b="1" dirty="0">
              <a:solidFill>
                <a:schemeClr val="tx1">
                  <a:lumMod val="75000"/>
                  <a:lumOff val="25000"/>
                </a:schemeClr>
              </a:solidFill>
              <a:latin typeface="맑은 고딕" pitchFamily="50" charset="-127"/>
              <a:ea typeface="맑은 고딕" pitchFamily="50" charset="-127"/>
            </a:endParaRPr>
          </a:p>
          <a:p>
            <a:pPr marL="88900" indent="-88900" fontAlgn="base">
              <a:lnSpc>
                <a:spcPct val="130000"/>
              </a:lnSpc>
              <a:spcBef>
                <a:spcPct val="0"/>
              </a:spcBef>
              <a:spcAft>
                <a:spcPct val="0"/>
              </a:spcAft>
              <a:buFontTx/>
              <a:buChar char="•"/>
            </a:pPr>
            <a:endParaRPr kumimoji="1" lang="en-US" altLang="ko-KR" sz="1050" b="1" dirty="0" smtClean="0">
              <a:solidFill>
                <a:schemeClr val="tx1">
                  <a:lumMod val="75000"/>
                  <a:lumOff val="25000"/>
                </a:schemeClr>
              </a:solidFill>
              <a:latin typeface="맑은 고딕" pitchFamily="50" charset="-127"/>
              <a:ea typeface="맑은 고딕" pitchFamily="50" charset="-127"/>
            </a:endParaRPr>
          </a:p>
        </p:txBody>
      </p:sp>
      <p:grpSp>
        <p:nvGrpSpPr>
          <p:cNvPr id="5" name="그룹 4"/>
          <p:cNvGrpSpPr/>
          <p:nvPr/>
        </p:nvGrpSpPr>
        <p:grpSpPr>
          <a:xfrm>
            <a:off x="198920" y="2073872"/>
            <a:ext cx="5537643" cy="3966540"/>
            <a:chOff x="3511466" y="1633564"/>
            <a:chExt cx="5537643" cy="4829006"/>
          </a:xfrm>
        </p:grpSpPr>
        <p:sp>
          <p:nvSpPr>
            <p:cNvPr id="14" name="AutoShape 10"/>
            <p:cNvSpPr>
              <a:spLocks noChangeArrowheads="1"/>
            </p:cNvSpPr>
            <p:nvPr/>
          </p:nvSpPr>
          <p:spPr bwMode="auto">
            <a:xfrm>
              <a:off x="3511466" y="1633564"/>
              <a:ext cx="5537643" cy="4829005"/>
            </a:xfrm>
            <a:prstGeom prst="roundRect">
              <a:avLst>
                <a:gd name="adj" fmla="val 7102"/>
              </a:avLst>
            </a:prstGeom>
            <a:gradFill>
              <a:gsLst>
                <a:gs pos="0">
                  <a:srgbClr val="352A4A"/>
                </a:gs>
                <a:gs pos="80000">
                  <a:srgbClr val="3F3257"/>
                </a:gs>
                <a:gs pos="100000">
                  <a:srgbClr val="4F3F6D"/>
                </a:gs>
              </a:gsLst>
            </a:gradFill>
            <a:ln>
              <a:solidFill>
                <a:srgbClr val="3F3257"/>
              </a:solid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ko-KR" altLang="en-US" dirty="0">
                <a:latin typeface="맑은 고딕" pitchFamily="50" charset="-127"/>
                <a:ea typeface="맑은 고딕" pitchFamily="50" charset="-127"/>
              </a:endParaRPr>
            </a:p>
          </p:txBody>
        </p:sp>
        <p:sp>
          <p:nvSpPr>
            <p:cNvPr id="15" name="AutoShape 15"/>
            <p:cNvSpPr>
              <a:spLocks noChangeArrowheads="1"/>
            </p:cNvSpPr>
            <p:nvPr/>
          </p:nvSpPr>
          <p:spPr bwMode="auto">
            <a:xfrm>
              <a:off x="3604313" y="1762574"/>
              <a:ext cx="5358532" cy="4593729"/>
            </a:xfrm>
            <a:prstGeom prst="roundRect">
              <a:avLst>
                <a:gd name="adj" fmla="val 7921"/>
              </a:avLst>
            </a:prstGeom>
            <a:solidFill>
              <a:srgbClr val="FFFFFF"/>
            </a:solidFill>
            <a:ln w="9525">
              <a:noFill/>
              <a:miter lim="800000"/>
              <a:headEnd/>
              <a:tailEnd/>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dirty="0"/>
            </a:p>
          </p:txBody>
        </p:sp>
        <p:sp>
          <p:nvSpPr>
            <p:cNvPr id="4" name="TextBox 3"/>
            <p:cNvSpPr txBox="1"/>
            <p:nvPr/>
          </p:nvSpPr>
          <p:spPr>
            <a:xfrm>
              <a:off x="3730658" y="1853783"/>
              <a:ext cx="5169812" cy="4608787"/>
            </a:xfrm>
            <a:prstGeom prst="rect">
              <a:avLst/>
            </a:prstGeom>
            <a:noFill/>
          </p:spPr>
          <p:txBody>
            <a:bodyPr wrap="square" rtlCol="0">
              <a:spAutoFit/>
            </a:bodyPr>
            <a:lstStyle/>
            <a:p>
              <a:r>
                <a:rPr lang="en-US" altLang="ko-KR" sz="1400" dirty="0" err="1" smtClean="0">
                  <a:latin typeface="HY헤드라인M" pitchFamily="18" charset="-127"/>
                  <a:ea typeface="HY헤드라인M" pitchFamily="18" charset="-127"/>
                </a:rPr>
                <a:t>Procuction</a:t>
              </a:r>
              <a:r>
                <a:rPr lang="en-US" altLang="ko-KR" sz="1400" dirty="0" smtClean="0">
                  <a:latin typeface="HY헤드라인M" pitchFamily="18" charset="-127"/>
                  <a:ea typeface="HY헤드라인M" pitchFamily="18" charset="-127"/>
                </a:rPr>
                <a:t> </a:t>
              </a:r>
              <a:r>
                <a:rPr lang="en-US" altLang="ko-KR" sz="1400" dirty="0">
                  <a:latin typeface="HY헤드라인M" pitchFamily="18" charset="-127"/>
                  <a:ea typeface="HY헤드라인M" pitchFamily="18" charset="-127"/>
                </a:rPr>
                <a:t>Size : </a:t>
              </a:r>
              <a:r>
                <a:rPr lang="en-US" altLang="ko-KR" sz="1400" dirty="0"/>
                <a:t>DN 80 - 800</a:t>
              </a:r>
            </a:p>
            <a:p>
              <a:endParaRPr lang="en-US" altLang="ko-KR" sz="1400" dirty="0"/>
            </a:p>
            <a:p>
              <a:r>
                <a:rPr lang="en-US" altLang="ko-KR" sz="1400" dirty="0">
                  <a:latin typeface="HY헤드라인M" pitchFamily="18" charset="-127"/>
                  <a:ea typeface="HY헤드라인M" pitchFamily="18" charset="-127"/>
                </a:rPr>
                <a:t>Standards:</a:t>
              </a:r>
              <a:r>
                <a:rPr lang="en-US" altLang="ko-KR" sz="1400" dirty="0"/>
                <a:t>ISO2531,EN545,EN598,BS4772, </a:t>
              </a:r>
              <a:r>
                <a:rPr lang="en-US" altLang="ko-KR" sz="1400" dirty="0" smtClean="0"/>
                <a:t>KSD4308</a:t>
              </a:r>
            </a:p>
            <a:p>
              <a:r>
                <a:rPr lang="en-US" altLang="ko-KR" sz="1400" b="1" dirty="0" smtClean="0"/>
                <a:t>Material</a:t>
              </a:r>
              <a:r>
                <a:rPr lang="en-US" altLang="ko-KR" sz="1400" b="1" dirty="0"/>
                <a:t>: </a:t>
              </a:r>
              <a:r>
                <a:rPr lang="en-US" altLang="ko-KR" sz="1400" dirty="0"/>
                <a:t>Ductile Iron (Standard GCD 450</a:t>
              </a:r>
              <a:r>
                <a:rPr lang="en-US" altLang="ko-KR" sz="1400" dirty="0" smtClean="0"/>
                <a:t>)</a:t>
              </a:r>
            </a:p>
            <a:p>
              <a:r>
                <a:rPr lang="en-US" altLang="ko-KR" sz="1400" dirty="0" smtClean="0">
                  <a:latin typeface="HY헤드라인M" pitchFamily="18" charset="-127"/>
                  <a:ea typeface="HY헤드라인M" pitchFamily="18" charset="-127"/>
                </a:rPr>
                <a:t>Coating</a:t>
              </a:r>
              <a:r>
                <a:rPr lang="en-US" altLang="ko-KR" sz="1400" dirty="0">
                  <a:latin typeface="HY헤드라인M" pitchFamily="18" charset="-127"/>
                  <a:ea typeface="HY헤드라인M" pitchFamily="18" charset="-127"/>
                </a:rPr>
                <a:t>: </a:t>
              </a:r>
              <a:r>
                <a:rPr lang="en-US" altLang="ko-KR" sz="1400" dirty="0"/>
                <a:t>Electric-static epoxy in Grey, black or red. Customer's request is acceptable also</a:t>
              </a:r>
              <a:r>
                <a:rPr lang="en-US" altLang="ko-KR" sz="1400" dirty="0" smtClean="0"/>
                <a:t>.</a:t>
              </a:r>
            </a:p>
            <a:p>
              <a:endParaRPr lang="en-US" altLang="ko-KR" sz="1400" dirty="0"/>
            </a:p>
            <a:p>
              <a:r>
                <a:rPr lang="en-US" altLang="ko-KR" sz="1400" dirty="0" smtClean="0">
                  <a:latin typeface="HY헤드라인M" pitchFamily="18" charset="-127"/>
                  <a:ea typeface="HY헤드라인M" pitchFamily="18" charset="-127"/>
                </a:rPr>
                <a:t>Packing</a:t>
              </a:r>
              <a:r>
                <a:rPr lang="en-US" altLang="ko-KR" sz="1400" dirty="0">
                  <a:latin typeface="HY헤드라인M" pitchFamily="18" charset="-127"/>
                  <a:ea typeface="HY헤드라인M" pitchFamily="18" charset="-127"/>
                </a:rPr>
                <a:t>:</a:t>
              </a:r>
              <a:r>
                <a:rPr lang="en-US" altLang="ko-KR" sz="1400" dirty="0"/>
                <a:t> Wooden pallets or cases</a:t>
              </a:r>
              <a:r>
                <a:rPr lang="en-US" altLang="ko-KR" sz="1400" dirty="0" smtClean="0"/>
                <a:t>.</a:t>
              </a:r>
            </a:p>
            <a:p>
              <a:r>
                <a:rPr lang="en-US" altLang="ko-KR" sz="1400" dirty="0" smtClean="0">
                  <a:latin typeface="HY헤드라인M" pitchFamily="18" charset="-127"/>
                  <a:ea typeface="HY헤드라인M" pitchFamily="18" charset="-127"/>
                </a:rPr>
                <a:t>Mechanical </a:t>
              </a:r>
              <a:r>
                <a:rPr lang="en-US" altLang="ko-KR" sz="1400" dirty="0">
                  <a:latin typeface="HY헤드라인M" pitchFamily="18" charset="-127"/>
                  <a:ea typeface="HY헤드라인M" pitchFamily="18" charset="-127"/>
                </a:rPr>
                <a:t>properties</a:t>
              </a:r>
              <a:r>
                <a:rPr lang="en-US" altLang="ko-KR" sz="1400" dirty="0" smtClean="0">
                  <a:latin typeface="HY헤드라인M" pitchFamily="18" charset="-127"/>
                  <a:ea typeface="HY헤드라인M" pitchFamily="18" charset="-127"/>
                </a:rPr>
                <a:t>: </a:t>
              </a:r>
            </a:p>
            <a:p>
              <a:r>
                <a:rPr lang="en-US" altLang="ko-KR" sz="1400" dirty="0" smtClean="0"/>
                <a:t>      Tensile </a:t>
              </a:r>
              <a:r>
                <a:rPr lang="en-US" altLang="ko-KR" sz="1400" dirty="0"/>
                <a:t>strength &gt;420 </a:t>
              </a:r>
              <a:r>
                <a:rPr lang="en-US" altLang="ko-KR" sz="1400" dirty="0" err="1" smtClean="0"/>
                <a:t>Mpa</a:t>
              </a:r>
              <a:endParaRPr lang="en-US" altLang="ko-KR" sz="1400" dirty="0" smtClean="0"/>
            </a:p>
            <a:p>
              <a:r>
                <a:rPr lang="en-US" altLang="ko-KR" sz="1400" dirty="0" smtClean="0"/>
                <a:t>      Elongation </a:t>
              </a:r>
              <a:r>
                <a:rPr lang="en-US" altLang="ko-KR" sz="1400" dirty="0"/>
                <a:t>&gt;10</a:t>
              </a:r>
              <a:r>
                <a:rPr lang="en-US" altLang="ko-KR" sz="1400" dirty="0" smtClean="0"/>
                <a:t>%</a:t>
              </a:r>
            </a:p>
            <a:p>
              <a:r>
                <a:rPr lang="en-US" altLang="ko-KR" sz="1400" dirty="0"/>
                <a:t> </a:t>
              </a:r>
              <a:r>
                <a:rPr lang="en-US" altLang="ko-KR" sz="1400" dirty="0" smtClean="0"/>
                <a:t>     Hardness </a:t>
              </a:r>
              <a:r>
                <a:rPr lang="en-US" altLang="ko-KR" sz="1400" dirty="0"/>
                <a:t>&lt; 230HB</a:t>
              </a:r>
            </a:p>
            <a:p>
              <a:r>
                <a:rPr lang="en-US" altLang="ko-KR" sz="1400" dirty="0">
                  <a:latin typeface="HY헤드라인M" pitchFamily="18" charset="-127"/>
                  <a:ea typeface="HY헤드라인M" pitchFamily="18" charset="-127"/>
                </a:rPr>
                <a:t>Internal coating : </a:t>
              </a:r>
              <a:r>
                <a:rPr lang="en-US" altLang="ko-KR" sz="1400" dirty="0"/>
                <a:t>Epoxy Power </a:t>
              </a:r>
            </a:p>
            <a:p>
              <a:r>
                <a:rPr lang="en-US" altLang="ko-KR" sz="1400" dirty="0">
                  <a:latin typeface="HY헤드라인M" pitchFamily="18" charset="-127"/>
                  <a:ea typeface="HY헤드라인M" pitchFamily="18" charset="-127"/>
                </a:rPr>
                <a:t>External coating : </a:t>
              </a:r>
              <a:r>
                <a:rPr lang="en-US" altLang="ko-KR" sz="1400" dirty="0"/>
                <a:t>Bituminous paint, </a:t>
              </a:r>
            </a:p>
            <a:p>
              <a:r>
                <a:rPr lang="en-US" altLang="ko-KR" sz="1400" dirty="0"/>
                <a:t>                  </a:t>
              </a:r>
              <a:r>
                <a:rPr lang="en-US" altLang="ko-KR" sz="1400" dirty="0" smtClean="0"/>
                <a:t>         </a:t>
              </a:r>
              <a:r>
                <a:rPr lang="en-US" altLang="ko-KR" sz="1400" dirty="0"/>
                <a:t>Zinc rich </a:t>
              </a:r>
              <a:r>
                <a:rPr lang="en-US" altLang="ko-KR" sz="1400" dirty="0" err="1" smtClean="0"/>
                <a:t>paint+Bituminous</a:t>
              </a:r>
              <a:r>
                <a:rPr lang="en-US" altLang="ko-KR" sz="1400" dirty="0" smtClean="0"/>
                <a:t> </a:t>
              </a:r>
              <a:r>
                <a:rPr lang="en-US" altLang="ko-KR" sz="1400" dirty="0"/>
                <a:t>paint, </a:t>
              </a:r>
            </a:p>
            <a:p>
              <a:r>
                <a:rPr lang="en-US" altLang="ko-KR" sz="1400" dirty="0"/>
                <a:t>                   </a:t>
              </a:r>
              <a:r>
                <a:rPr lang="en-US" altLang="ko-KR" sz="1400" dirty="0" smtClean="0"/>
                <a:t>        Epoxy powder</a:t>
              </a:r>
              <a:endParaRPr lang="en-US" altLang="ko-KR" sz="1400" dirty="0"/>
            </a:p>
            <a:p>
              <a:endParaRPr lang="en-US" altLang="ko-KR" sz="1600" dirty="0"/>
            </a:p>
          </p:txBody>
        </p:sp>
      </p:grpSp>
      <p:sp>
        <p:nvSpPr>
          <p:cNvPr id="6" name="직사각형 5"/>
          <p:cNvSpPr/>
          <p:nvPr/>
        </p:nvSpPr>
        <p:spPr>
          <a:xfrm>
            <a:off x="250680" y="1153325"/>
            <a:ext cx="5651356" cy="369332"/>
          </a:xfrm>
          <a:prstGeom prst="rect">
            <a:avLst/>
          </a:prstGeom>
        </p:spPr>
        <p:txBody>
          <a:bodyPr wrap="square">
            <a:spAutoFit/>
          </a:bodyPr>
          <a:lstStyle/>
          <a:p>
            <a:r>
              <a:rPr lang="en-US" altLang="ko-KR" b="1" u="sng" dirty="0">
                <a:solidFill>
                  <a:schemeClr val="accent1">
                    <a:lumMod val="75000"/>
                  </a:schemeClr>
                </a:solidFill>
                <a:latin typeface="HY헤드라인M" pitchFamily="18" charset="-127"/>
                <a:ea typeface="HY헤드라인M" pitchFamily="18" charset="-127"/>
              </a:rPr>
              <a:t>■ Ductile Iron Flange </a:t>
            </a:r>
            <a:r>
              <a:rPr lang="en-US" altLang="ko-KR" b="1" u="sng" dirty="0" smtClean="0">
                <a:solidFill>
                  <a:schemeClr val="accent1">
                    <a:lumMod val="75000"/>
                  </a:schemeClr>
                </a:solidFill>
                <a:latin typeface="HY헤드라인M" pitchFamily="18" charset="-127"/>
                <a:ea typeface="HY헤드라인M" pitchFamily="18" charset="-127"/>
              </a:rPr>
              <a:t>pipe</a:t>
            </a:r>
            <a:endParaRPr lang="en-US" altLang="ko-KR" b="1" dirty="0">
              <a:solidFill>
                <a:schemeClr val="accent1">
                  <a:lumMod val="75000"/>
                </a:schemeClr>
              </a:solidFill>
              <a:latin typeface="HY헤드라인M" pitchFamily="18" charset="-127"/>
              <a:ea typeface="HY헤드라인M" pitchFamily="18" charset="-127"/>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2369" y="3133469"/>
            <a:ext cx="2452231" cy="1221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1" y="1664870"/>
            <a:ext cx="2698430" cy="1179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2369" y="4597375"/>
            <a:ext cx="2452231" cy="144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3862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텍스트 개체 틀 66"/>
          <p:cNvSpPr>
            <a:spLocks noGrp="1"/>
          </p:cNvSpPr>
          <p:nvPr>
            <p:ph type="body" sz="quarter" idx="11"/>
          </p:nvPr>
        </p:nvSpPr>
        <p:spPr>
          <a:xfrm>
            <a:off x="643746" y="6600825"/>
            <a:ext cx="1857914" cy="257175"/>
          </a:xfrm>
        </p:spPr>
        <p:txBody>
          <a:bodyPr/>
          <a:lstStyle/>
          <a:p>
            <a:r>
              <a:rPr lang="en-US" altLang="ko-KR" dirty="0" smtClean="0"/>
              <a:t>Korea EPC company</a:t>
            </a:r>
            <a:endParaRPr lang="ko-KR" altLang="en-US" dirty="0"/>
          </a:p>
        </p:txBody>
      </p:sp>
      <p:sp>
        <p:nvSpPr>
          <p:cNvPr id="68" name="텍스트 개체 틀 67"/>
          <p:cNvSpPr>
            <a:spLocks noGrp="1"/>
          </p:cNvSpPr>
          <p:nvPr>
            <p:ph type="body" sz="quarter" idx="17"/>
          </p:nvPr>
        </p:nvSpPr>
        <p:spPr/>
        <p:txBody>
          <a:bodyPr/>
          <a:lstStyle/>
          <a:p>
            <a:endParaRPr lang="ko-KR" altLang="en-US" dirty="0"/>
          </a:p>
        </p:txBody>
      </p:sp>
      <p:sp>
        <p:nvSpPr>
          <p:cNvPr id="62" name="텍스트 개체 틀 61"/>
          <p:cNvSpPr>
            <a:spLocks noGrp="1"/>
          </p:cNvSpPr>
          <p:nvPr>
            <p:ph type="body" sz="quarter" idx="16"/>
          </p:nvPr>
        </p:nvSpPr>
        <p:spPr>
          <a:xfrm>
            <a:off x="337868" y="413708"/>
            <a:ext cx="6210300" cy="428625"/>
          </a:xfrm>
        </p:spPr>
        <p:txBody>
          <a:bodyPr/>
          <a:lstStyle/>
          <a:p>
            <a:r>
              <a:rPr lang="en-US" altLang="ko-KR" dirty="0" smtClean="0">
                <a:latin typeface="HY헤드라인M" pitchFamily="18" charset="-127"/>
                <a:ea typeface="HY헤드라인M" pitchFamily="18" charset="-127"/>
              </a:rPr>
              <a:t>1.7. Products of KEPC</a:t>
            </a:r>
            <a:endParaRPr lang="en-US" altLang="ko-KR" dirty="0">
              <a:latin typeface="HY헤드라인M" pitchFamily="18" charset="-127"/>
              <a:ea typeface="HY헤드라인M" pitchFamily="18" charset="-127"/>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858" y="6639478"/>
            <a:ext cx="578508" cy="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31"/>
          <p:cNvSpPr txBox="1">
            <a:spLocks noChangeArrowheads="1"/>
          </p:cNvSpPr>
          <p:nvPr/>
        </p:nvSpPr>
        <p:spPr bwMode="auto">
          <a:xfrm>
            <a:off x="707366" y="2541904"/>
            <a:ext cx="6999472" cy="42011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88900" indent="-88900" fontAlgn="base">
              <a:lnSpc>
                <a:spcPct val="130000"/>
              </a:lnSpc>
              <a:spcBef>
                <a:spcPct val="0"/>
              </a:spcBef>
              <a:spcAft>
                <a:spcPct val="0"/>
              </a:spcAft>
              <a:buFontTx/>
              <a:buChar char="•"/>
            </a:pPr>
            <a:endParaRPr kumimoji="1" lang="en-US" altLang="ko-KR" sz="1050" b="1" dirty="0">
              <a:solidFill>
                <a:schemeClr val="tx1">
                  <a:lumMod val="75000"/>
                  <a:lumOff val="25000"/>
                </a:schemeClr>
              </a:solidFill>
              <a:latin typeface="맑은 고딕" pitchFamily="50" charset="-127"/>
              <a:ea typeface="맑은 고딕" pitchFamily="50" charset="-127"/>
            </a:endParaRPr>
          </a:p>
          <a:p>
            <a:pPr marL="88900" indent="-88900" fontAlgn="base">
              <a:lnSpc>
                <a:spcPct val="130000"/>
              </a:lnSpc>
              <a:spcBef>
                <a:spcPct val="0"/>
              </a:spcBef>
              <a:spcAft>
                <a:spcPct val="0"/>
              </a:spcAft>
              <a:buFontTx/>
              <a:buChar char="•"/>
            </a:pPr>
            <a:endParaRPr kumimoji="1" lang="en-US" altLang="ko-KR" sz="1050" b="1" dirty="0" smtClean="0">
              <a:solidFill>
                <a:schemeClr val="tx1">
                  <a:lumMod val="75000"/>
                  <a:lumOff val="25000"/>
                </a:schemeClr>
              </a:solidFill>
              <a:latin typeface="맑은 고딕" pitchFamily="50" charset="-127"/>
              <a:ea typeface="맑은 고딕" pitchFamily="50" charset="-127"/>
            </a:endParaRPr>
          </a:p>
        </p:txBody>
      </p:sp>
      <p:grpSp>
        <p:nvGrpSpPr>
          <p:cNvPr id="5" name="그룹 4"/>
          <p:cNvGrpSpPr/>
          <p:nvPr/>
        </p:nvGrpSpPr>
        <p:grpSpPr>
          <a:xfrm>
            <a:off x="234196" y="1986585"/>
            <a:ext cx="5537643" cy="3966540"/>
            <a:chOff x="3511466" y="1633564"/>
            <a:chExt cx="5537643" cy="4829006"/>
          </a:xfrm>
        </p:grpSpPr>
        <p:sp>
          <p:nvSpPr>
            <p:cNvPr id="14" name="AutoShape 10"/>
            <p:cNvSpPr>
              <a:spLocks noChangeArrowheads="1"/>
            </p:cNvSpPr>
            <p:nvPr/>
          </p:nvSpPr>
          <p:spPr bwMode="auto">
            <a:xfrm>
              <a:off x="3511466" y="1633564"/>
              <a:ext cx="5537643" cy="4829005"/>
            </a:xfrm>
            <a:prstGeom prst="roundRect">
              <a:avLst>
                <a:gd name="adj" fmla="val 7102"/>
              </a:avLst>
            </a:prstGeom>
            <a:gradFill>
              <a:gsLst>
                <a:gs pos="0">
                  <a:srgbClr val="352A4A"/>
                </a:gs>
                <a:gs pos="80000">
                  <a:srgbClr val="3F3257"/>
                </a:gs>
                <a:gs pos="100000">
                  <a:srgbClr val="4F3F6D"/>
                </a:gs>
              </a:gsLst>
            </a:gradFill>
            <a:ln>
              <a:solidFill>
                <a:srgbClr val="3F3257"/>
              </a:solid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ko-KR" altLang="en-US" dirty="0">
                <a:latin typeface="맑은 고딕" pitchFamily="50" charset="-127"/>
                <a:ea typeface="맑은 고딕" pitchFamily="50" charset="-127"/>
              </a:endParaRPr>
            </a:p>
          </p:txBody>
        </p:sp>
        <p:sp>
          <p:nvSpPr>
            <p:cNvPr id="15" name="AutoShape 15"/>
            <p:cNvSpPr>
              <a:spLocks noChangeArrowheads="1"/>
            </p:cNvSpPr>
            <p:nvPr/>
          </p:nvSpPr>
          <p:spPr bwMode="auto">
            <a:xfrm>
              <a:off x="3604313" y="1762574"/>
              <a:ext cx="5358532" cy="4593729"/>
            </a:xfrm>
            <a:prstGeom prst="roundRect">
              <a:avLst>
                <a:gd name="adj" fmla="val 7921"/>
              </a:avLst>
            </a:prstGeom>
            <a:solidFill>
              <a:srgbClr val="FFFFFF"/>
            </a:solidFill>
            <a:ln w="9525">
              <a:noFill/>
              <a:miter lim="800000"/>
              <a:headEnd/>
              <a:tailEnd/>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dirty="0"/>
            </a:p>
          </p:txBody>
        </p:sp>
        <p:sp>
          <p:nvSpPr>
            <p:cNvPr id="4" name="TextBox 3"/>
            <p:cNvSpPr txBox="1"/>
            <p:nvPr/>
          </p:nvSpPr>
          <p:spPr>
            <a:xfrm>
              <a:off x="3730658" y="1853783"/>
              <a:ext cx="5169812" cy="4608787"/>
            </a:xfrm>
            <a:prstGeom prst="rect">
              <a:avLst/>
            </a:prstGeom>
            <a:noFill/>
          </p:spPr>
          <p:txBody>
            <a:bodyPr wrap="square" rtlCol="0">
              <a:spAutoFit/>
            </a:bodyPr>
            <a:lstStyle/>
            <a:p>
              <a:r>
                <a:rPr lang="en-US" altLang="ko-KR" sz="1400" dirty="0" err="1" smtClean="0">
                  <a:latin typeface="HY헤드라인M" pitchFamily="18" charset="-127"/>
                  <a:ea typeface="HY헤드라인M" pitchFamily="18" charset="-127"/>
                </a:rPr>
                <a:t>Procuction</a:t>
              </a:r>
              <a:r>
                <a:rPr lang="en-US" altLang="ko-KR" sz="1400" dirty="0" smtClean="0">
                  <a:latin typeface="HY헤드라인M" pitchFamily="18" charset="-127"/>
                  <a:ea typeface="HY헤드라인M" pitchFamily="18" charset="-127"/>
                </a:rPr>
                <a:t> </a:t>
              </a:r>
              <a:r>
                <a:rPr lang="en-US" altLang="ko-KR" sz="1400" dirty="0">
                  <a:latin typeface="HY헤드라인M" pitchFamily="18" charset="-127"/>
                  <a:ea typeface="HY헤드라인M" pitchFamily="18" charset="-127"/>
                </a:rPr>
                <a:t>Size : </a:t>
              </a:r>
              <a:r>
                <a:rPr lang="en-US" altLang="ko-KR" sz="1400" dirty="0"/>
                <a:t>DN 80 - 800</a:t>
              </a:r>
            </a:p>
            <a:p>
              <a:endParaRPr lang="en-US" altLang="ko-KR" sz="1400" dirty="0"/>
            </a:p>
            <a:p>
              <a:r>
                <a:rPr lang="en-US" altLang="ko-KR" sz="1400" dirty="0">
                  <a:latin typeface="HY헤드라인M" pitchFamily="18" charset="-127"/>
                  <a:ea typeface="HY헤드라인M" pitchFamily="18" charset="-127"/>
                </a:rPr>
                <a:t>Standards:</a:t>
              </a:r>
              <a:r>
                <a:rPr lang="en-US" altLang="ko-KR" sz="1400" dirty="0"/>
                <a:t>ISO2531,EN545,EN598,BS4772, </a:t>
              </a:r>
              <a:r>
                <a:rPr lang="en-US" altLang="ko-KR" sz="1400" dirty="0" smtClean="0"/>
                <a:t>KSD4308</a:t>
              </a:r>
            </a:p>
            <a:p>
              <a:r>
                <a:rPr lang="en-US" altLang="ko-KR" sz="1400" b="1" dirty="0" smtClean="0"/>
                <a:t>Material</a:t>
              </a:r>
              <a:r>
                <a:rPr lang="en-US" altLang="ko-KR" sz="1400" b="1" dirty="0"/>
                <a:t>: </a:t>
              </a:r>
              <a:r>
                <a:rPr lang="en-US" altLang="ko-KR" sz="1400" dirty="0"/>
                <a:t>Ductile Iron (Standard GCD 450</a:t>
              </a:r>
              <a:r>
                <a:rPr lang="en-US" altLang="ko-KR" sz="1400" dirty="0" smtClean="0"/>
                <a:t>)</a:t>
              </a:r>
            </a:p>
            <a:p>
              <a:r>
                <a:rPr lang="en-US" altLang="ko-KR" sz="1400" dirty="0" smtClean="0">
                  <a:latin typeface="HY헤드라인M" pitchFamily="18" charset="-127"/>
                  <a:ea typeface="HY헤드라인M" pitchFamily="18" charset="-127"/>
                </a:rPr>
                <a:t>Coating</a:t>
              </a:r>
              <a:r>
                <a:rPr lang="en-US" altLang="ko-KR" sz="1400" dirty="0">
                  <a:latin typeface="HY헤드라인M" pitchFamily="18" charset="-127"/>
                  <a:ea typeface="HY헤드라인M" pitchFamily="18" charset="-127"/>
                </a:rPr>
                <a:t>: </a:t>
              </a:r>
              <a:r>
                <a:rPr lang="en-US" altLang="ko-KR" sz="1400" dirty="0"/>
                <a:t>Electric-static epoxy in Grey, black or red. Customer's request is acceptable also</a:t>
              </a:r>
              <a:r>
                <a:rPr lang="en-US" altLang="ko-KR" sz="1400" dirty="0" smtClean="0"/>
                <a:t>.</a:t>
              </a:r>
            </a:p>
            <a:p>
              <a:endParaRPr lang="en-US" altLang="ko-KR" sz="1400" dirty="0"/>
            </a:p>
            <a:p>
              <a:r>
                <a:rPr lang="en-US" altLang="ko-KR" sz="1400" dirty="0" smtClean="0">
                  <a:latin typeface="HY헤드라인M" pitchFamily="18" charset="-127"/>
                  <a:ea typeface="HY헤드라인M" pitchFamily="18" charset="-127"/>
                </a:rPr>
                <a:t>Packing</a:t>
              </a:r>
              <a:r>
                <a:rPr lang="en-US" altLang="ko-KR" sz="1400" dirty="0">
                  <a:latin typeface="HY헤드라인M" pitchFamily="18" charset="-127"/>
                  <a:ea typeface="HY헤드라인M" pitchFamily="18" charset="-127"/>
                </a:rPr>
                <a:t>:</a:t>
              </a:r>
              <a:r>
                <a:rPr lang="en-US" altLang="ko-KR" sz="1400" dirty="0"/>
                <a:t> Wooden pallets or cases</a:t>
              </a:r>
              <a:r>
                <a:rPr lang="en-US" altLang="ko-KR" sz="1400" dirty="0" smtClean="0"/>
                <a:t>.</a:t>
              </a:r>
            </a:p>
            <a:p>
              <a:r>
                <a:rPr lang="en-US" altLang="ko-KR" sz="1400" dirty="0" smtClean="0">
                  <a:latin typeface="HY헤드라인M" pitchFamily="18" charset="-127"/>
                  <a:ea typeface="HY헤드라인M" pitchFamily="18" charset="-127"/>
                </a:rPr>
                <a:t>Mechanical </a:t>
              </a:r>
              <a:r>
                <a:rPr lang="en-US" altLang="ko-KR" sz="1400" dirty="0">
                  <a:latin typeface="HY헤드라인M" pitchFamily="18" charset="-127"/>
                  <a:ea typeface="HY헤드라인M" pitchFamily="18" charset="-127"/>
                </a:rPr>
                <a:t>properties</a:t>
              </a:r>
              <a:r>
                <a:rPr lang="en-US" altLang="ko-KR" sz="1400" dirty="0" smtClean="0">
                  <a:latin typeface="HY헤드라인M" pitchFamily="18" charset="-127"/>
                  <a:ea typeface="HY헤드라인M" pitchFamily="18" charset="-127"/>
                </a:rPr>
                <a:t>: </a:t>
              </a:r>
            </a:p>
            <a:p>
              <a:r>
                <a:rPr lang="en-US" altLang="ko-KR" sz="1400" dirty="0" smtClean="0"/>
                <a:t>      Tensile </a:t>
              </a:r>
              <a:r>
                <a:rPr lang="en-US" altLang="ko-KR" sz="1400" dirty="0"/>
                <a:t>strength &gt;420 </a:t>
              </a:r>
              <a:r>
                <a:rPr lang="en-US" altLang="ko-KR" sz="1400" dirty="0" err="1" smtClean="0"/>
                <a:t>Mpa</a:t>
              </a:r>
              <a:endParaRPr lang="en-US" altLang="ko-KR" sz="1400" dirty="0" smtClean="0"/>
            </a:p>
            <a:p>
              <a:r>
                <a:rPr lang="en-US" altLang="ko-KR" sz="1400" dirty="0" smtClean="0"/>
                <a:t>      Elongation </a:t>
              </a:r>
              <a:r>
                <a:rPr lang="en-US" altLang="ko-KR" sz="1400" dirty="0"/>
                <a:t>&gt;10</a:t>
              </a:r>
              <a:r>
                <a:rPr lang="en-US" altLang="ko-KR" sz="1400" dirty="0" smtClean="0"/>
                <a:t>%</a:t>
              </a:r>
            </a:p>
            <a:p>
              <a:r>
                <a:rPr lang="en-US" altLang="ko-KR" sz="1400" dirty="0"/>
                <a:t> </a:t>
              </a:r>
              <a:r>
                <a:rPr lang="en-US" altLang="ko-KR" sz="1400" dirty="0" smtClean="0"/>
                <a:t>     Hardness </a:t>
              </a:r>
              <a:r>
                <a:rPr lang="en-US" altLang="ko-KR" sz="1400" dirty="0"/>
                <a:t>&lt; 230HB</a:t>
              </a:r>
            </a:p>
            <a:p>
              <a:r>
                <a:rPr lang="en-US" altLang="ko-KR" sz="1400" dirty="0">
                  <a:latin typeface="HY헤드라인M" pitchFamily="18" charset="-127"/>
                  <a:ea typeface="HY헤드라인M" pitchFamily="18" charset="-127"/>
                </a:rPr>
                <a:t>Internal coating : </a:t>
              </a:r>
              <a:r>
                <a:rPr lang="en-US" altLang="ko-KR" sz="1400" dirty="0"/>
                <a:t>Epoxy Power </a:t>
              </a:r>
            </a:p>
            <a:p>
              <a:r>
                <a:rPr lang="en-US" altLang="ko-KR" sz="1400" dirty="0">
                  <a:latin typeface="HY헤드라인M" pitchFamily="18" charset="-127"/>
                  <a:ea typeface="HY헤드라인M" pitchFamily="18" charset="-127"/>
                </a:rPr>
                <a:t>External coating : </a:t>
              </a:r>
              <a:r>
                <a:rPr lang="en-US" altLang="ko-KR" sz="1400" dirty="0"/>
                <a:t>Bituminous paint, </a:t>
              </a:r>
            </a:p>
            <a:p>
              <a:r>
                <a:rPr lang="en-US" altLang="ko-KR" sz="1400" dirty="0"/>
                <a:t>                  </a:t>
              </a:r>
              <a:r>
                <a:rPr lang="en-US" altLang="ko-KR" sz="1400" dirty="0" smtClean="0"/>
                <a:t>         </a:t>
              </a:r>
              <a:r>
                <a:rPr lang="en-US" altLang="ko-KR" sz="1400" dirty="0"/>
                <a:t>Zinc rich </a:t>
              </a:r>
              <a:r>
                <a:rPr lang="en-US" altLang="ko-KR" sz="1400" dirty="0" err="1" smtClean="0"/>
                <a:t>paint+Bituminous</a:t>
              </a:r>
              <a:r>
                <a:rPr lang="en-US" altLang="ko-KR" sz="1400" dirty="0" smtClean="0"/>
                <a:t> </a:t>
              </a:r>
              <a:r>
                <a:rPr lang="en-US" altLang="ko-KR" sz="1400" dirty="0"/>
                <a:t>paint, </a:t>
              </a:r>
            </a:p>
            <a:p>
              <a:r>
                <a:rPr lang="en-US" altLang="ko-KR" sz="1400" dirty="0"/>
                <a:t>                   </a:t>
              </a:r>
              <a:r>
                <a:rPr lang="en-US" altLang="ko-KR" sz="1400" dirty="0" smtClean="0"/>
                <a:t>        Epoxy powder</a:t>
              </a:r>
              <a:endParaRPr lang="en-US" altLang="ko-KR" sz="1400" dirty="0"/>
            </a:p>
            <a:p>
              <a:endParaRPr lang="en-US" altLang="ko-KR" sz="1600" dirty="0"/>
            </a:p>
          </p:txBody>
        </p:sp>
      </p:grpSp>
      <p:sp>
        <p:nvSpPr>
          <p:cNvPr id="6" name="직사각형 5"/>
          <p:cNvSpPr/>
          <p:nvPr/>
        </p:nvSpPr>
        <p:spPr>
          <a:xfrm>
            <a:off x="250680" y="1153325"/>
            <a:ext cx="5651356" cy="369332"/>
          </a:xfrm>
          <a:prstGeom prst="rect">
            <a:avLst/>
          </a:prstGeom>
        </p:spPr>
        <p:txBody>
          <a:bodyPr wrap="square">
            <a:spAutoFit/>
          </a:bodyPr>
          <a:lstStyle/>
          <a:p>
            <a:r>
              <a:rPr lang="en-US" altLang="ko-KR" b="1" u="sng" dirty="0">
                <a:solidFill>
                  <a:schemeClr val="accent1">
                    <a:lumMod val="75000"/>
                  </a:schemeClr>
                </a:solidFill>
                <a:latin typeface="HY헤드라인M" pitchFamily="18" charset="-127"/>
                <a:ea typeface="HY헤드라인M" pitchFamily="18" charset="-127"/>
              </a:rPr>
              <a:t>■ </a:t>
            </a:r>
            <a:r>
              <a:rPr lang="en-US" altLang="ko-KR" b="1" u="sng" dirty="0" smtClean="0">
                <a:solidFill>
                  <a:schemeClr val="accent1">
                    <a:lumMod val="75000"/>
                  </a:schemeClr>
                </a:solidFill>
                <a:latin typeface="HY헤드라인M" pitchFamily="18" charset="-127"/>
                <a:ea typeface="HY헤드라인M" pitchFamily="18" charset="-127"/>
              </a:rPr>
              <a:t>Pipe </a:t>
            </a:r>
            <a:r>
              <a:rPr lang="en-US" altLang="ko-KR" b="1" u="sng" dirty="0">
                <a:solidFill>
                  <a:schemeClr val="accent1">
                    <a:lumMod val="75000"/>
                  </a:schemeClr>
                </a:solidFill>
                <a:latin typeface="HY헤드라인M" pitchFamily="18" charset="-127"/>
                <a:ea typeface="HY헤드라인M" pitchFamily="18" charset="-127"/>
              </a:rPr>
              <a:t>Fitting for water </a:t>
            </a:r>
            <a:r>
              <a:rPr lang="en-US" altLang="ko-KR" b="1" u="sng" dirty="0" smtClean="0">
                <a:solidFill>
                  <a:schemeClr val="accent1">
                    <a:lumMod val="75000"/>
                  </a:schemeClr>
                </a:solidFill>
                <a:latin typeface="HY헤드라인M" pitchFamily="18" charset="-127"/>
                <a:ea typeface="HY헤드라인M" pitchFamily="18" charset="-127"/>
              </a:rPr>
              <a:t>works</a:t>
            </a:r>
            <a:endParaRPr lang="en-US" altLang="ko-KR" b="1" dirty="0">
              <a:solidFill>
                <a:schemeClr val="accent1">
                  <a:lumMod val="75000"/>
                </a:schemeClr>
              </a:solidFill>
              <a:latin typeface="HY헤드라인M" pitchFamily="18" charset="-127"/>
              <a:ea typeface="HY헤드라인M" pitchFamily="18" charset="-127"/>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9927" y="1917435"/>
            <a:ext cx="3118905" cy="1493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그룹 16"/>
          <p:cNvGrpSpPr/>
          <p:nvPr/>
        </p:nvGrpSpPr>
        <p:grpSpPr>
          <a:xfrm>
            <a:off x="5828079" y="3782031"/>
            <a:ext cx="3202655" cy="2161569"/>
            <a:chOff x="3511466" y="1633564"/>
            <a:chExt cx="5537643" cy="4829005"/>
          </a:xfrm>
        </p:grpSpPr>
        <p:sp>
          <p:nvSpPr>
            <p:cNvPr id="18" name="AutoShape 10"/>
            <p:cNvSpPr>
              <a:spLocks noChangeArrowheads="1"/>
            </p:cNvSpPr>
            <p:nvPr/>
          </p:nvSpPr>
          <p:spPr bwMode="auto">
            <a:xfrm>
              <a:off x="3511466" y="1633564"/>
              <a:ext cx="5537643" cy="4829005"/>
            </a:xfrm>
            <a:prstGeom prst="roundRect">
              <a:avLst>
                <a:gd name="adj" fmla="val 7102"/>
              </a:avLst>
            </a:prstGeom>
            <a:gradFill>
              <a:gsLst>
                <a:gs pos="0">
                  <a:srgbClr val="352A4A"/>
                </a:gs>
                <a:gs pos="80000">
                  <a:srgbClr val="3F3257"/>
                </a:gs>
                <a:gs pos="100000">
                  <a:srgbClr val="4F3F6D"/>
                </a:gs>
              </a:gsLst>
            </a:gradFill>
            <a:ln>
              <a:solidFill>
                <a:srgbClr val="3F3257"/>
              </a:solid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ko-KR" altLang="en-US" dirty="0">
                <a:latin typeface="맑은 고딕" pitchFamily="50" charset="-127"/>
                <a:ea typeface="맑은 고딕" pitchFamily="50" charset="-127"/>
              </a:endParaRPr>
            </a:p>
          </p:txBody>
        </p:sp>
        <p:sp>
          <p:nvSpPr>
            <p:cNvPr id="19" name="AutoShape 15"/>
            <p:cNvSpPr>
              <a:spLocks noChangeArrowheads="1"/>
            </p:cNvSpPr>
            <p:nvPr/>
          </p:nvSpPr>
          <p:spPr bwMode="auto">
            <a:xfrm>
              <a:off x="3652988" y="1853783"/>
              <a:ext cx="5309856" cy="4502520"/>
            </a:xfrm>
            <a:prstGeom prst="roundRect">
              <a:avLst>
                <a:gd name="adj" fmla="val 7921"/>
              </a:avLst>
            </a:prstGeom>
            <a:solidFill>
              <a:srgbClr val="FFFFFF"/>
            </a:solidFill>
            <a:ln w="9525">
              <a:noFill/>
              <a:miter lim="800000"/>
              <a:headEnd/>
              <a:tailEnd/>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dirty="0"/>
            </a:p>
          </p:txBody>
        </p:sp>
        <p:sp>
          <p:nvSpPr>
            <p:cNvPr id="20" name="TextBox 19"/>
            <p:cNvSpPr txBox="1"/>
            <p:nvPr/>
          </p:nvSpPr>
          <p:spPr>
            <a:xfrm>
              <a:off x="3730656" y="1853783"/>
              <a:ext cx="5232189" cy="2488129"/>
            </a:xfrm>
            <a:prstGeom prst="rect">
              <a:avLst/>
            </a:prstGeom>
            <a:noFill/>
          </p:spPr>
          <p:txBody>
            <a:bodyPr wrap="square" rtlCol="0">
              <a:spAutoFit/>
            </a:bodyPr>
            <a:lstStyle/>
            <a:p>
              <a:r>
                <a:rPr lang="en-US" altLang="ko-KR" sz="1200" dirty="0" err="1" smtClean="0">
                  <a:latin typeface="HY헤드라인M" pitchFamily="18" charset="-127"/>
                  <a:ea typeface="HY헤드라인M" pitchFamily="18" charset="-127"/>
                </a:rPr>
                <a:t>Procuction</a:t>
              </a:r>
              <a:r>
                <a:rPr lang="en-US" altLang="ko-KR" sz="1200" dirty="0" smtClean="0">
                  <a:latin typeface="HY헤드라인M" pitchFamily="18" charset="-127"/>
                  <a:ea typeface="HY헤드라인M" pitchFamily="18" charset="-127"/>
                </a:rPr>
                <a:t> </a:t>
              </a:r>
              <a:r>
                <a:rPr lang="en-US" altLang="ko-KR" sz="1200" dirty="0">
                  <a:latin typeface="HY헤드라인M" pitchFamily="18" charset="-127"/>
                  <a:ea typeface="HY헤드라인M" pitchFamily="18" charset="-127"/>
                </a:rPr>
                <a:t>Size : </a:t>
              </a:r>
              <a:r>
                <a:rPr lang="en-US" altLang="ko-KR" sz="1200" dirty="0"/>
                <a:t>DN 80 - 800</a:t>
              </a:r>
            </a:p>
            <a:p>
              <a:endParaRPr lang="en-US" altLang="ko-KR" sz="1200" dirty="0"/>
            </a:p>
            <a:p>
              <a:r>
                <a:rPr lang="en-US" altLang="ko-KR" sz="1200" dirty="0"/>
                <a:t>Ductile cast iron fitting ( tee or cross, bends or elbow ,reducer or taper , cap) and   non- standard iron fitting such as "s" type socket bend , Invert tee , "Y" type tee fitting  </a:t>
              </a:r>
              <a:r>
                <a:rPr lang="en-US" altLang="ko-KR" sz="1200" dirty="0" err="1"/>
                <a:t>ect</a:t>
              </a:r>
              <a:r>
                <a:rPr lang="en-US" altLang="ko-KR" sz="1200" dirty="0"/>
                <a:t>. over 2500 kinds of products.</a:t>
              </a:r>
            </a:p>
          </p:txBody>
        </p:sp>
      </p:grpSp>
    </p:spTree>
    <p:extLst>
      <p:ext uri="{BB962C8B-B14F-4D97-AF65-F5344CB8AC3E}">
        <p14:creationId xmlns:p14="http://schemas.microsoft.com/office/powerpoint/2010/main" val="42423712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sp>
        <p:nvSpPr>
          <p:cNvPr id="67" name="텍스트 개체 틀 66"/>
          <p:cNvSpPr>
            <a:spLocks noGrp="1"/>
          </p:cNvSpPr>
          <p:nvPr>
            <p:ph type="body" sz="quarter" idx="11"/>
          </p:nvPr>
        </p:nvSpPr>
        <p:spPr>
          <a:xfrm>
            <a:off x="643890" y="6600825"/>
            <a:ext cx="1858010" cy="257175"/>
          </a:xfrm>
        </p:spPr>
        <p:txBody>
          <a:bodyPr/>
          <a:lstStyle/>
          <a:p>
            <a:r>
              <a:rPr lang="en-US" altLang="ko-KR" dirty="0" smtClean="0"/>
              <a:t>Korea EPC company</a:t>
            </a:r>
            <a:endParaRPr lang="ko-KR" altLang="en-US" dirty="0"/>
          </a:p>
        </p:txBody>
      </p:sp>
      <p:sp>
        <p:nvSpPr>
          <p:cNvPr id="68" name="텍스트 개체 틀 67"/>
          <p:cNvSpPr>
            <a:spLocks noGrp="1"/>
          </p:cNvSpPr>
          <p:nvPr>
            <p:ph type="body" sz="quarter" idx="17"/>
          </p:nvPr>
        </p:nvSpPr>
        <p:spPr>
          <a:xfrm>
            <a:off x="3162300" y="6600825"/>
            <a:ext cx="2820035" cy="257810"/>
          </a:xfrm>
        </p:spPr>
        <p:txBody>
          <a:bodyPr/>
          <a:lstStyle/>
          <a:p>
            <a:endParaRPr lang="ko-KR" altLang="en-US" dirty="0"/>
          </a:p>
        </p:txBody>
      </p:sp>
      <p:sp>
        <p:nvSpPr>
          <p:cNvPr id="62" name="텍스트 개체 틀 61"/>
          <p:cNvSpPr>
            <a:spLocks noGrp="1"/>
          </p:cNvSpPr>
          <p:nvPr>
            <p:ph type="body" sz="quarter" idx="16"/>
          </p:nvPr>
        </p:nvSpPr>
        <p:spPr>
          <a:xfrm>
            <a:off x="337820" y="414020"/>
            <a:ext cx="6210300" cy="428625"/>
          </a:xfrm>
        </p:spPr>
        <p:txBody>
          <a:bodyPr/>
          <a:lstStyle/>
          <a:p>
            <a:r>
              <a:rPr lang="en-US" altLang="ko-KR" dirty="0" smtClean="0">
                <a:latin typeface="HY헤드라인M" pitchFamily="18" charset="-127"/>
                <a:ea typeface="HY헤드라인M" pitchFamily="18" charset="-127"/>
              </a:rPr>
              <a:t>1.8. Major Customer  of KEPC</a:t>
            </a:r>
            <a:endParaRPr lang="en-US" altLang="ko-KR" dirty="0">
              <a:latin typeface="HY헤드라인M" pitchFamily="18" charset="-127"/>
              <a:ea typeface="HY헤드라인M" pitchFamily="18" charset="-127"/>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905" y="6639560"/>
            <a:ext cx="578485" cy="167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표 3"/>
          <p:cNvGraphicFramePr>
            <a:graphicFrameLocks noGrp="1"/>
          </p:cNvGraphicFramePr>
          <p:nvPr/>
        </p:nvGraphicFramePr>
        <p:xfrm>
          <a:off x="819150" y="2023110"/>
          <a:ext cx="7289800" cy="3970655"/>
        </p:xfrm>
        <a:graphic>
          <a:graphicData uri="http://schemas.openxmlformats.org/drawingml/2006/table">
            <a:tbl>
              <a:tblPr>
                <a:tableStyleId>{00000000-0000-0000-0000-000000000000}</a:tableStyleId>
              </a:tblPr>
              <a:tblGrid>
                <a:gridCol w="1289050"/>
                <a:gridCol w="447040"/>
                <a:gridCol w="5553710"/>
              </a:tblGrid>
              <a:tr h="788670">
                <a:tc>
                  <a:txBody>
                    <a:bodyPr/>
                    <a:lstStyle/>
                    <a:p>
                      <a:pPr marL="0" indent="0" algn="just" fontAlgn="base" defTabSz="508000" latinLnBrk="1">
                        <a:lnSpc>
                          <a:spcPct val="160000"/>
                        </a:lnSpc>
                        <a:spcBef>
                          <a:spcPts val="0"/>
                        </a:spcBef>
                        <a:spcAft>
                          <a:spcPts val="0"/>
                        </a:spcAft>
                        <a:buFontTx/>
                        <a:buNone/>
                      </a:pPr>
                      <a:endParaRPr lang="ko-KR" altLang="en-US" sz="1000" kern="0" kumimoji="1">
                        <a:solidFill>
                          <a:srgbClr val="000000"/>
                        </a:solidFill>
                        <a:latin typeface="굴림" charset="0"/>
                        <a:ea typeface="굴림" charset="0"/>
                        <a:cs typeface="+mn-cs"/>
                      </a:endParaRPr>
                    </a:p>
                  </a:txBody>
                  <a:tcPr marL="64770" marR="64770" marT="17780" marB="1778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solidFill>
                      <a:schemeClr val="accent1">
                        <a:lumMod val="20000"/>
                        <a:lumOff val="80000"/>
                      </a:schemeClr>
                    </a:solidFill>
                  </a:tcPr>
                </a:tc>
                <a:tc>
                  <a:txBody>
                    <a:bodyPr/>
                    <a:lstStyle/>
                    <a:p>
                      <a:pPr marL="0" indent="0" algn="just" fontAlgn="base" defTabSz="508000" latinLnBrk="1">
                        <a:lnSpc>
                          <a:spcPct val="160000"/>
                        </a:lnSpc>
                        <a:spcBef>
                          <a:spcPts val="0"/>
                        </a:spcBef>
                        <a:spcAft>
                          <a:spcPts val="0"/>
                        </a:spcAft>
                        <a:buFontTx/>
                        <a:buNone/>
                      </a:pPr>
                      <a:endParaRPr lang="ko-KR" altLang="en-US" sz="1000" kern="0" kumimoji="1">
                        <a:solidFill>
                          <a:srgbClr val="000000"/>
                        </a:solidFill>
                        <a:latin typeface="함초롬바탕" charset="0"/>
                        <a:ea typeface="굴림" charset="0"/>
                        <a:cs typeface="+mn-cs"/>
                      </a:endParaRPr>
                    </a:p>
                  </a:txBody>
                  <a:tcPr marL="64770" marR="64770" marT="17780" marB="1778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solidFill>
                      <a:schemeClr val="accent1">
                        <a:lumMod val="20000"/>
                        <a:lumOff val="80000"/>
                      </a:schemeClr>
                    </a:solidFill>
                  </a:tcPr>
                </a:tc>
                <a:tc>
                  <a:txBody>
                    <a:bodyPr/>
                    <a:lstStyle/>
                    <a:p>
                      <a:pPr marL="0" indent="0" algn="just" fontAlgn="base" defTabSz="508000" latinLnBrk="1">
                        <a:lnSpc>
                          <a:spcPct val="160000"/>
                        </a:lnSpc>
                        <a:spcBef>
                          <a:spcPts val="0"/>
                        </a:spcBef>
                        <a:spcAft>
                          <a:spcPts val="0"/>
                        </a:spcAft>
                        <a:buFontTx/>
                        <a:buNone/>
                      </a:pPr>
                      <a:r>
                        <a:rPr lang="en-US" sz="1400" kern="0" kumimoji="1">
                          <a:solidFill>
                            <a:srgbClr val="000000"/>
                          </a:solidFill>
                          <a:latin typeface="함초롬바탕" charset="0"/>
                          <a:ea typeface="함초롬바탕" charset="0"/>
                        </a:rPr>
                        <a:t>Office of Waterworks Seoul </a:t>
                      </a:r>
                      <a:endParaRPr lang="ko-KR" altLang="en-US" sz="1400" kern="0" kumimoji="1">
                        <a:solidFill>
                          <a:srgbClr val="000000"/>
                        </a:solidFill>
                        <a:latin typeface="함초롬바탕" charset="0"/>
                        <a:ea typeface="함초롬바탕" charset="0"/>
                      </a:endParaRPr>
                    </a:p>
                    <a:p>
                      <a:pPr marL="0" indent="0" algn="just" fontAlgn="base" defTabSz="508000" latinLnBrk="1">
                        <a:lnSpc>
                          <a:spcPct val="160000"/>
                        </a:lnSpc>
                        <a:spcBef>
                          <a:spcPts val="0"/>
                        </a:spcBef>
                        <a:spcAft>
                          <a:spcPts val="0"/>
                        </a:spcAft>
                        <a:buFontTx/>
                        <a:buNone/>
                      </a:pPr>
                      <a:r>
                        <a:rPr lang="en-US" sz="1400" kern="0" kumimoji="1">
                          <a:solidFill>
                            <a:srgbClr val="000000"/>
                          </a:solidFill>
                          <a:latin typeface="함초롬바탕" charset="0"/>
                          <a:ea typeface="함초롬바탕" charset="0"/>
                        </a:rPr>
                        <a:t>Metropolitan Government</a:t>
                      </a:r>
                      <a:endParaRPr lang="ko-KR" altLang="en-US" sz="1400" kern="0" kumimoji="1">
                        <a:solidFill>
                          <a:srgbClr val="000000"/>
                        </a:solidFill>
                        <a:latin typeface="함초롬바탕" charset="0"/>
                        <a:ea typeface="함초롬바탕" charset="0"/>
                      </a:endParaRPr>
                    </a:p>
                  </a:txBody>
                  <a:tcPr marL="64770" marR="64770" marT="17780" marB="1778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solidFill>
                      <a:schemeClr val="accent1">
                        <a:lumMod val="20000"/>
                        <a:lumOff val="80000"/>
                      </a:schemeClr>
                    </a:solidFill>
                  </a:tcPr>
                </a:tc>
              </a:tr>
              <a:tr h="682625">
                <a:tc>
                  <a:txBody>
                    <a:bodyPr/>
                    <a:lstStyle/>
                    <a:p>
                      <a:pPr marL="0" indent="0" algn="just" fontAlgn="base" defTabSz="508000" latinLnBrk="1">
                        <a:lnSpc>
                          <a:spcPct val="160000"/>
                        </a:lnSpc>
                        <a:spcBef>
                          <a:spcPts val="0"/>
                        </a:spcBef>
                        <a:spcAft>
                          <a:spcPts val="0"/>
                        </a:spcAft>
                        <a:buFontTx/>
                        <a:buNone/>
                      </a:pPr>
                      <a:endParaRPr lang="ko-KR" altLang="en-US" sz="1000" kern="0" kumimoji="1">
                        <a:solidFill>
                          <a:srgbClr val="000000"/>
                        </a:solidFill>
                        <a:latin typeface="굴림" charset="0"/>
                        <a:ea typeface="굴림" charset="0"/>
                        <a:cs typeface="+mn-cs"/>
                      </a:endParaRPr>
                    </a:p>
                  </a:txBody>
                  <a:tcPr marL="64770" marR="64770" marT="17780" marB="1778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tcPr>
                </a:tc>
                <a:tc>
                  <a:txBody>
                    <a:bodyPr/>
                    <a:lstStyle/>
                    <a:p>
                      <a:pPr marL="0" indent="0" algn="just" fontAlgn="base" defTabSz="508000" latinLnBrk="1">
                        <a:lnSpc>
                          <a:spcPct val="160000"/>
                        </a:lnSpc>
                        <a:spcBef>
                          <a:spcPts val="0"/>
                        </a:spcBef>
                        <a:spcAft>
                          <a:spcPts val="0"/>
                        </a:spcAft>
                        <a:buFontTx/>
                        <a:buNone/>
                      </a:pPr>
                      <a:endParaRPr lang="ko-KR" altLang="en-US" sz="1000" kern="0" kumimoji="1">
                        <a:solidFill>
                          <a:srgbClr val="000000"/>
                        </a:solidFill>
                        <a:latin typeface="함초롬바탕" charset="0"/>
                        <a:ea typeface="굴림" charset="0"/>
                        <a:cs typeface="+mn-cs"/>
                      </a:endParaRPr>
                    </a:p>
                  </a:txBody>
                  <a:tcPr marL="64770" marR="64770" marT="17780" marB="1778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tcPr>
                </a:tc>
                <a:tc>
                  <a:txBody>
                    <a:bodyPr/>
                    <a:lstStyle/>
                    <a:p>
                      <a:pPr marL="0" indent="0" algn="just" fontAlgn="base" defTabSz="508000" latinLnBrk="1">
                        <a:lnSpc>
                          <a:spcPct val="160000"/>
                        </a:lnSpc>
                        <a:spcBef>
                          <a:spcPts val="0"/>
                        </a:spcBef>
                        <a:spcAft>
                          <a:spcPts val="0"/>
                        </a:spcAft>
                        <a:buFontTx/>
                        <a:buNone/>
                      </a:pPr>
                      <a:r>
                        <a:rPr lang="en-US" sz="1400" kern="0" kumimoji="1">
                          <a:solidFill>
                            <a:srgbClr val="000000"/>
                          </a:solidFill>
                          <a:latin typeface="함초롬바탕" charset="0"/>
                          <a:ea typeface="함초롬바탕" charset="0"/>
                        </a:rPr>
                        <a:t>Korea Water Resources Corporation</a:t>
                      </a:r>
                      <a:endParaRPr lang="ko-KR" altLang="en-US" sz="1400" kern="0" kumimoji="1">
                        <a:solidFill>
                          <a:srgbClr val="000000"/>
                        </a:solidFill>
                        <a:latin typeface="함초롬바탕" charset="0"/>
                        <a:ea typeface="함초롬바탕" charset="0"/>
                      </a:endParaRPr>
                    </a:p>
                  </a:txBody>
                  <a:tcPr marL="64770" marR="64770" marT="17780" marB="1778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tcPr>
                </a:tc>
              </a:tr>
              <a:tr h="725170">
                <a:tc>
                  <a:txBody>
                    <a:bodyPr/>
                    <a:lstStyle/>
                    <a:p>
                      <a:pPr marL="0" indent="0" algn="just" fontAlgn="base" defTabSz="508000" latinLnBrk="1">
                        <a:lnSpc>
                          <a:spcPct val="160000"/>
                        </a:lnSpc>
                        <a:spcBef>
                          <a:spcPts val="0"/>
                        </a:spcBef>
                        <a:spcAft>
                          <a:spcPts val="0"/>
                        </a:spcAft>
                        <a:buFontTx/>
                        <a:buNone/>
                      </a:pPr>
                      <a:endParaRPr lang="ko-KR" altLang="en-US" sz="1000" kern="0" kumimoji="1">
                        <a:solidFill>
                          <a:srgbClr val="000000"/>
                        </a:solidFill>
                        <a:latin typeface="굴림" charset="0"/>
                        <a:ea typeface="굴림" charset="0"/>
                        <a:cs typeface="+mn-cs"/>
                      </a:endParaRPr>
                    </a:p>
                  </a:txBody>
                  <a:tcPr marL="64770" marR="64770" marT="17780" marB="1778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solidFill>
                      <a:schemeClr val="accent2">
                        <a:lumMod val="20000"/>
                        <a:lumOff val="80000"/>
                      </a:schemeClr>
                    </a:solidFill>
                  </a:tcPr>
                </a:tc>
                <a:tc>
                  <a:txBody>
                    <a:bodyPr/>
                    <a:lstStyle/>
                    <a:p>
                      <a:pPr marL="0" indent="0" algn="just" fontAlgn="base" defTabSz="508000" latinLnBrk="1">
                        <a:lnSpc>
                          <a:spcPct val="160000"/>
                        </a:lnSpc>
                        <a:spcBef>
                          <a:spcPts val="0"/>
                        </a:spcBef>
                        <a:spcAft>
                          <a:spcPts val="0"/>
                        </a:spcAft>
                        <a:buFontTx/>
                        <a:buNone/>
                      </a:pPr>
                      <a:endParaRPr lang="ko-KR" altLang="en-US" sz="1000" kern="0" kumimoji="1">
                        <a:solidFill>
                          <a:srgbClr val="000000"/>
                        </a:solidFill>
                        <a:latin typeface="함초롬바탕" charset="0"/>
                        <a:ea typeface="굴림" charset="0"/>
                        <a:cs typeface="+mn-cs"/>
                      </a:endParaRPr>
                    </a:p>
                  </a:txBody>
                  <a:tcPr marL="64770" marR="64770" marT="17780" marB="1778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solidFill>
                      <a:schemeClr val="accent2">
                        <a:lumMod val="20000"/>
                        <a:lumOff val="80000"/>
                      </a:schemeClr>
                    </a:solidFill>
                  </a:tcPr>
                </a:tc>
                <a:tc>
                  <a:txBody>
                    <a:bodyPr/>
                    <a:lstStyle/>
                    <a:p>
                      <a:pPr marL="0" indent="0" algn="just" fontAlgn="base" defTabSz="508000" latinLnBrk="1">
                        <a:lnSpc>
                          <a:spcPct val="160000"/>
                        </a:lnSpc>
                        <a:spcBef>
                          <a:spcPts val="0"/>
                        </a:spcBef>
                        <a:spcAft>
                          <a:spcPts val="0"/>
                        </a:spcAft>
                        <a:buFontTx/>
                        <a:buNone/>
                      </a:pPr>
                      <a:r>
                        <a:rPr lang="en-US" sz="1400" kern="0" kumimoji="1">
                          <a:solidFill>
                            <a:srgbClr val="000000"/>
                          </a:solidFill>
                          <a:latin typeface="함초롬바탕" charset="0"/>
                          <a:ea typeface="함초롬바탕" charset="0"/>
                        </a:rPr>
                        <a:t>Waterworks headquarters </a:t>
                      </a:r>
                      <a:endParaRPr lang="ko-KR" altLang="en-US" sz="1400" kern="0" kumimoji="1">
                        <a:solidFill>
                          <a:srgbClr val="000000"/>
                        </a:solidFill>
                        <a:latin typeface="함초롬바탕" charset="0"/>
                        <a:ea typeface="함초롬바탕" charset="0"/>
                      </a:endParaRPr>
                    </a:p>
                    <a:p>
                      <a:pPr marL="0" indent="0" algn="just" fontAlgn="base" defTabSz="508000" latinLnBrk="1">
                        <a:lnSpc>
                          <a:spcPct val="160000"/>
                        </a:lnSpc>
                        <a:spcBef>
                          <a:spcPts val="0"/>
                        </a:spcBef>
                        <a:spcAft>
                          <a:spcPts val="0"/>
                        </a:spcAft>
                        <a:buFontTx/>
                        <a:buNone/>
                      </a:pPr>
                      <a:r>
                        <a:rPr lang="en-US" sz="1400" kern="0" kumimoji="1">
                          <a:solidFill>
                            <a:srgbClr val="000000"/>
                          </a:solidFill>
                          <a:latin typeface="함초롬바탕" charset="0"/>
                          <a:ea typeface="함초롬바탕" charset="0"/>
                        </a:rPr>
                        <a:t>Daegu Metropolitan City</a:t>
                      </a:r>
                      <a:endParaRPr lang="ko-KR" altLang="en-US" sz="1400" kern="0" kumimoji="1">
                        <a:solidFill>
                          <a:srgbClr val="000000"/>
                        </a:solidFill>
                        <a:latin typeface="함초롬바탕" charset="0"/>
                        <a:ea typeface="함초롬바탕" charset="0"/>
                      </a:endParaRPr>
                    </a:p>
                  </a:txBody>
                  <a:tcPr marL="64770" marR="64770" marT="17780" marB="1778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solidFill>
                      <a:schemeClr val="accent2">
                        <a:lumMod val="20000"/>
                        <a:lumOff val="80000"/>
                      </a:schemeClr>
                    </a:solidFill>
                  </a:tcPr>
                </a:tc>
              </a:tr>
              <a:tr h="524510">
                <a:tc>
                  <a:txBody>
                    <a:bodyPr/>
                    <a:lstStyle/>
                    <a:p>
                      <a:pPr marL="0" indent="0" algn="just" fontAlgn="base" defTabSz="508000" latinLnBrk="1">
                        <a:lnSpc>
                          <a:spcPct val="160000"/>
                        </a:lnSpc>
                        <a:spcBef>
                          <a:spcPts val="0"/>
                        </a:spcBef>
                        <a:spcAft>
                          <a:spcPts val="0"/>
                        </a:spcAft>
                        <a:buFontTx/>
                        <a:buNone/>
                      </a:pPr>
                      <a:endParaRPr lang="ko-KR" altLang="en-US" sz="1000" kern="0" kumimoji="1">
                        <a:solidFill>
                          <a:srgbClr val="000000"/>
                        </a:solidFill>
                        <a:latin typeface="굴림" charset="0"/>
                        <a:ea typeface="굴림" charset="0"/>
                        <a:cs typeface="+mn-cs"/>
                      </a:endParaRPr>
                    </a:p>
                  </a:txBody>
                  <a:tcPr marL="64770" marR="64770" marT="17780" marB="1778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tcPr>
                </a:tc>
                <a:tc>
                  <a:txBody>
                    <a:bodyPr/>
                    <a:lstStyle/>
                    <a:p>
                      <a:pPr marL="0" indent="0" algn="just" fontAlgn="base" defTabSz="508000" latinLnBrk="1">
                        <a:lnSpc>
                          <a:spcPct val="160000"/>
                        </a:lnSpc>
                        <a:spcBef>
                          <a:spcPts val="0"/>
                        </a:spcBef>
                        <a:spcAft>
                          <a:spcPts val="0"/>
                        </a:spcAft>
                        <a:buFontTx/>
                        <a:buNone/>
                      </a:pPr>
                      <a:endParaRPr lang="ko-KR" altLang="en-US" sz="1000" kern="0" kumimoji="1">
                        <a:solidFill>
                          <a:srgbClr val="000000"/>
                        </a:solidFill>
                        <a:latin typeface="함초롬바탕" charset="0"/>
                        <a:ea typeface="굴림" charset="0"/>
                        <a:cs typeface="+mn-cs"/>
                      </a:endParaRPr>
                    </a:p>
                  </a:txBody>
                  <a:tcPr marL="64770" marR="64770" marT="17780" marB="1778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tcPr>
                </a:tc>
                <a:tc>
                  <a:txBody>
                    <a:bodyPr/>
                    <a:lstStyle/>
                    <a:p>
                      <a:pPr marL="0" indent="0" algn="just" fontAlgn="base" defTabSz="508000" latinLnBrk="1">
                        <a:lnSpc>
                          <a:spcPct val="160000"/>
                        </a:lnSpc>
                        <a:spcBef>
                          <a:spcPts val="0"/>
                        </a:spcBef>
                        <a:spcAft>
                          <a:spcPts val="0"/>
                        </a:spcAft>
                        <a:buFontTx/>
                        <a:buNone/>
                      </a:pPr>
                      <a:r>
                        <a:rPr lang="en-US" sz="1400" kern="0" kumimoji="1">
                          <a:solidFill>
                            <a:srgbClr val="000000"/>
                          </a:solidFill>
                          <a:latin typeface="함초롬바탕" charset="0"/>
                          <a:ea typeface="함초롬바탕" charset="0"/>
                        </a:rPr>
                        <a:t>Korea Cast Iron Pipe company Limited</a:t>
                      </a:r>
                      <a:endParaRPr lang="ko-KR" altLang="en-US" sz="1400" kern="0" kumimoji="1">
                        <a:solidFill>
                          <a:srgbClr val="000000"/>
                        </a:solidFill>
                        <a:latin typeface="함초롬바탕" charset="0"/>
                        <a:ea typeface="함초롬바탕" charset="0"/>
                      </a:endParaRPr>
                    </a:p>
                  </a:txBody>
                  <a:tcPr marL="64770" marR="64770" marT="17780" marB="1778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tcPr>
                </a:tc>
              </a:tr>
              <a:tr h="725170">
                <a:tc>
                  <a:txBody>
                    <a:bodyPr/>
                    <a:lstStyle/>
                    <a:p>
                      <a:pPr marL="0" indent="0" algn="ctr" fontAlgn="base" defTabSz="508000" latinLnBrk="0">
                        <a:lnSpc>
                          <a:spcPct val="160000"/>
                        </a:lnSpc>
                        <a:spcBef>
                          <a:spcPts val="0"/>
                        </a:spcBef>
                        <a:spcAft>
                          <a:spcPts val="0"/>
                        </a:spcAft>
                        <a:buFontTx/>
                        <a:buNone/>
                      </a:pPr>
                      <a:endParaRPr lang="ko-KR" altLang="en-US" sz="1000" kern="0" kumimoji="1">
                        <a:solidFill>
                          <a:srgbClr val="000000"/>
                        </a:solidFill>
                        <a:latin typeface="굴림" charset="0"/>
                        <a:ea typeface="굴림" charset="0"/>
                        <a:cs typeface="+mn-cs"/>
                      </a:endParaRPr>
                    </a:p>
                  </a:txBody>
                  <a:tcPr marL="64770" marR="64770" marT="17780" marB="1778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solidFill>
                      <a:schemeClr val="accent3">
                        <a:lumMod val="20000"/>
                        <a:lumOff val="80000"/>
                      </a:schemeClr>
                    </a:solidFill>
                  </a:tcPr>
                </a:tc>
                <a:tc>
                  <a:txBody>
                    <a:bodyPr/>
                    <a:lstStyle/>
                    <a:p>
                      <a:pPr marL="0" indent="0" algn="just" fontAlgn="base" defTabSz="508000" latinLnBrk="1">
                        <a:lnSpc>
                          <a:spcPct val="160000"/>
                        </a:lnSpc>
                        <a:spcBef>
                          <a:spcPts val="0"/>
                        </a:spcBef>
                        <a:spcAft>
                          <a:spcPts val="0"/>
                        </a:spcAft>
                        <a:buFontTx/>
                        <a:buNone/>
                      </a:pPr>
                      <a:endParaRPr lang="ko-KR" altLang="en-US" sz="1000" kern="0" kumimoji="1">
                        <a:solidFill>
                          <a:srgbClr val="000000"/>
                        </a:solidFill>
                        <a:latin typeface="함초롬바탕" charset="0"/>
                        <a:ea typeface="굴림" charset="0"/>
                        <a:cs typeface="+mn-cs"/>
                      </a:endParaRPr>
                    </a:p>
                  </a:txBody>
                  <a:tcPr marL="64770" marR="64770" marT="17780" marB="1778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solidFill>
                      <a:schemeClr val="accent3">
                        <a:lumMod val="20000"/>
                        <a:lumOff val="80000"/>
                      </a:schemeClr>
                    </a:solidFill>
                  </a:tcPr>
                </a:tc>
                <a:tc>
                  <a:txBody>
                    <a:bodyPr/>
                    <a:lstStyle/>
                    <a:p>
                      <a:pPr marL="0" indent="0" algn="just" fontAlgn="base" defTabSz="508000" latinLnBrk="1">
                        <a:lnSpc>
                          <a:spcPct val="160000"/>
                        </a:lnSpc>
                        <a:spcBef>
                          <a:spcPts val="0"/>
                        </a:spcBef>
                        <a:spcAft>
                          <a:spcPts val="0"/>
                        </a:spcAft>
                        <a:buFontTx/>
                        <a:buNone/>
                      </a:pPr>
                      <a:r>
                        <a:rPr lang="en-US" sz="1400" kern="0" kumimoji="1">
                          <a:solidFill>
                            <a:srgbClr val="000000"/>
                          </a:solidFill>
                          <a:latin typeface="함초롬바탕" charset="0"/>
                          <a:ea typeface="함초롬바탕" charset="0"/>
                        </a:rPr>
                        <a:t>Waterworks headquarters </a:t>
                      </a:r>
                      <a:endParaRPr lang="ko-KR" altLang="en-US" sz="1400" kern="0" kumimoji="1">
                        <a:solidFill>
                          <a:srgbClr val="000000"/>
                        </a:solidFill>
                        <a:latin typeface="함초롬바탕" charset="0"/>
                        <a:ea typeface="함초롬바탕" charset="0"/>
                      </a:endParaRPr>
                    </a:p>
                    <a:p>
                      <a:pPr marL="0" indent="0" algn="just" fontAlgn="base" defTabSz="508000" latinLnBrk="1">
                        <a:lnSpc>
                          <a:spcPct val="160000"/>
                        </a:lnSpc>
                        <a:spcBef>
                          <a:spcPts val="0"/>
                        </a:spcBef>
                        <a:spcAft>
                          <a:spcPts val="0"/>
                        </a:spcAft>
                        <a:buFontTx/>
                        <a:buNone/>
                      </a:pPr>
                      <a:r>
                        <a:rPr lang="en-US" sz="1400" kern="0" kumimoji="1">
                          <a:solidFill>
                            <a:srgbClr val="000000"/>
                          </a:solidFill>
                          <a:latin typeface="함초롬바탕" charset="0"/>
                          <a:ea typeface="함초롬바탕" charset="0"/>
                        </a:rPr>
                        <a:t>Busan Metropolitan City</a:t>
                      </a:r>
                      <a:endParaRPr lang="ko-KR" altLang="en-US" sz="1400" kern="0" kumimoji="1">
                        <a:solidFill>
                          <a:srgbClr val="000000"/>
                        </a:solidFill>
                        <a:latin typeface="함초롬바탕" charset="0"/>
                        <a:ea typeface="함초롬바탕" charset="0"/>
                      </a:endParaRPr>
                    </a:p>
                  </a:txBody>
                  <a:tcPr marL="64770" marR="64770" marT="17780" marB="1778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solidFill>
                      <a:schemeClr val="accent3">
                        <a:lumMod val="20000"/>
                        <a:lumOff val="80000"/>
                      </a:schemeClr>
                    </a:solidFill>
                  </a:tcPr>
                </a:tc>
              </a:tr>
              <a:tr h="524510">
                <a:tc>
                  <a:txBody>
                    <a:bodyPr/>
                    <a:lstStyle/>
                    <a:p>
                      <a:pPr marL="0" indent="0" algn="ctr" fontAlgn="base" defTabSz="508000" latinLnBrk="0">
                        <a:lnSpc>
                          <a:spcPct val="160000"/>
                        </a:lnSpc>
                        <a:spcBef>
                          <a:spcPts val="0"/>
                        </a:spcBef>
                        <a:spcAft>
                          <a:spcPts val="0"/>
                        </a:spcAft>
                        <a:buFontTx/>
                        <a:buNone/>
                      </a:pPr>
                      <a:endParaRPr lang="ko-KR" altLang="en-US" sz="1000" kern="0" kumimoji="1">
                        <a:solidFill>
                          <a:srgbClr val="000000"/>
                        </a:solidFill>
                        <a:latin typeface="굴림" charset="0"/>
                        <a:ea typeface="굴림" charset="0"/>
                        <a:cs typeface="+mn-cs"/>
                      </a:endParaRPr>
                    </a:p>
                  </a:txBody>
                  <a:tcPr marL="64770" marR="64770" marT="17780" marB="1778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solidFill>
                      <a:schemeClr val="accent5">
                        <a:lumMod val="60000"/>
                        <a:lumOff val="40000"/>
                      </a:schemeClr>
                    </a:solidFill>
                  </a:tcPr>
                </a:tc>
                <a:tc>
                  <a:txBody>
                    <a:bodyPr/>
                    <a:lstStyle/>
                    <a:p>
                      <a:pPr marL="0" indent="0" algn="just" fontAlgn="base" defTabSz="508000" latinLnBrk="1">
                        <a:lnSpc>
                          <a:spcPct val="160000"/>
                        </a:lnSpc>
                        <a:spcBef>
                          <a:spcPts val="0"/>
                        </a:spcBef>
                        <a:spcAft>
                          <a:spcPts val="0"/>
                        </a:spcAft>
                        <a:buFontTx/>
                        <a:buNone/>
                      </a:pPr>
                      <a:endParaRPr lang="ko-KR" altLang="en-US" sz="1000" kern="0" kumimoji="1">
                        <a:solidFill>
                          <a:srgbClr val="000000"/>
                        </a:solidFill>
                        <a:latin typeface="함초롬바탕" charset="0"/>
                        <a:ea typeface="굴림" charset="0"/>
                        <a:cs typeface="+mn-cs"/>
                      </a:endParaRPr>
                    </a:p>
                  </a:txBody>
                  <a:tcPr marL="64770" marR="64770" marT="17780" marB="1778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solidFill>
                      <a:schemeClr val="accent5">
                        <a:lumMod val="60000"/>
                        <a:lumOff val="40000"/>
                      </a:schemeClr>
                    </a:solidFill>
                  </a:tcPr>
                </a:tc>
                <a:tc>
                  <a:txBody>
                    <a:bodyPr/>
                    <a:lstStyle/>
                    <a:p>
                      <a:pPr marL="0" indent="0" algn="just" fontAlgn="base" defTabSz="508000" latinLnBrk="1">
                        <a:lnSpc>
                          <a:spcPct val="160000"/>
                        </a:lnSpc>
                        <a:spcBef>
                          <a:spcPts val="0"/>
                        </a:spcBef>
                        <a:spcAft>
                          <a:spcPts val="0"/>
                        </a:spcAft>
                        <a:buFontTx/>
                        <a:buNone/>
                      </a:pPr>
                      <a:r>
                        <a:rPr lang="en-US" sz="1400" kern="0" kumimoji="1">
                          <a:solidFill>
                            <a:srgbClr val="000000"/>
                          </a:solidFill>
                          <a:latin typeface="함초롬바탕" charset="0"/>
                          <a:ea typeface="함초롬바탕" charset="0"/>
                        </a:rPr>
                        <a:t>Korea PPS</a:t>
                      </a:r>
                      <a:endParaRPr lang="ko-KR" altLang="en-US" sz="1400" kern="0" kumimoji="1">
                        <a:solidFill>
                          <a:srgbClr val="000000"/>
                        </a:solidFill>
                        <a:latin typeface="함초롬바탕" charset="0"/>
                        <a:ea typeface="함초롬바탕" charset="0"/>
                      </a:endParaRPr>
                    </a:p>
                  </a:txBody>
                  <a:tcPr marL="64770" marR="64770" marT="17780" marB="17780" anchor="ctr">
                    <a:lnL w="0" cap="flat" cmpd="sng" algn="ctr">
                      <a:noFill/>
                      <a:prstDash/>
                      <a:round/>
                      <a:headEnd type="none" w="med" len="med"/>
                      <a:tailEnd type="none" w="med" len="med"/>
                    </a:lnL>
                    <a:lnR w="0" cap="flat" cmpd="sng" algn="ctr">
                      <a:noFill/>
                      <a:prstDash/>
                      <a:round/>
                      <a:headEnd type="none" w="med" len="med"/>
                      <a:tailEnd type="none" w="med" len="med"/>
                    </a:lnR>
                    <a:lnT w="0" cap="flat" cmpd="sng" algn="ctr">
                      <a:noFill/>
                      <a:prstDash/>
                      <a:round/>
                      <a:headEnd type="none" w="med" len="med"/>
                      <a:tailEnd type="none" w="med" len="med"/>
                    </a:lnT>
                    <a:lnB w="0" cap="flat" cmpd="sng" algn="ctr">
                      <a:noFill/>
                      <a:prstDash/>
                      <a:round/>
                      <a:headEnd type="none" w="med" len="med"/>
                      <a:tailEnd type="none" w="med" len="med"/>
                    </a:lnB>
                    <a:solidFill>
                      <a:schemeClr val="accent5">
                        <a:lumMod val="60000"/>
                        <a:lumOff val="40000"/>
                      </a:schemeClr>
                    </a:solidFill>
                  </a:tcPr>
                </a:tc>
              </a:tr>
            </a:tbl>
          </a:graphicData>
        </a:graphic>
      </p:graphicFrame>
      <p:pic>
        <p:nvPicPr>
          <p:cNvPr id="7174" name="_x2495349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890" y="2150745"/>
            <a:ext cx="727075" cy="527685"/>
          </a:xfrm>
          <a:prstGeom prst="rect">
            <a:avLst/>
          </a:prstGeom>
          <a:noFill/>
          <a:extLst>
            <a:ext uri="{909E8E84-426E-40DD-AFC4-6F175D3DCCD1}">
              <a14:hiddenFill xmlns:a14="http://schemas.microsoft.com/office/drawing/2010/main">
                <a:solidFill>
                  <a:srgbClr val="FFFFFF"/>
                </a:solidFill>
              </a14:hiddenFill>
            </a:ext>
          </a:extLst>
        </p:spPr>
      </p:pic>
      <p:pic>
        <p:nvPicPr>
          <p:cNvPr id="7173" name="_x2883536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1870" y="2967355"/>
            <a:ext cx="792480" cy="323850"/>
          </a:xfrm>
          <a:prstGeom prst="rect">
            <a:avLst/>
          </a:prstGeom>
          <a:noFill/>
          <a:extLst>
            <a:ext uri="{909E8E84-426E-40DD-AFC4-6F175D3DCCD1}">
              <a14:hiddenFill xmlns:a14="http://schemas.microsoft.com/office/drawing/2010/main">
                <a:solidFill>
                  <a:srgbClr val="FFFFFF"/>
                </a:solidFill>
              </a14:hiddenFill>
            </a:ext>
          </a:extLst>
        </p:spPr>
      </p:pic>
      <p:pic>
        <p:nvPicPr>
          <p:cNvPr id="7172" name="_x2883554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465" y="4850130"/>
            <a:ext cx="544830" cy="516255"/>
          </a:xfrm>
          <a:prstGeom prst="rect">
            <a:avLst/>
          </a:prstGeom>
          <a:noFill/>
          <a:extLst>
            <a:ext uri="{909E8E84-426E-40DD-AFC4-6F175D3DCCD1}">
              <a14:hiddenFill xmlns:a14="http://schemas.microsoft.com/office/drawing/2010/main">
                <a:solidFill>
                  <a:srgbClr val="FFFFFF"/>
                </a:solidFill>
              </a14:hiddenFill>
            </a:ext>
          </a:extLst>
        </p:spPr>
      </p:pic>
      <p:pic>
        <p:nvPicPr>
          <p:cNvPr id="7171" name="_x24864228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4890" y="4302760"/>
            <a:ext cx="789305" cy="332105"/>
          </a:xfrm>
          <a:prstGeom prst="rect">
            <a:avLst/>
          </a:prstGeom>
          <a:noFill/>
          <a:extLst>
            <a:ext uri="{909E8E84-426E-40DD-AFC4-6F175D3DCCD1}">
              <a14:hiddenFill xmlns:a14="http://schemas.microsoft.com/office/drawing/2010/main">
                <a:solidFill>
                  <a:srgbClr val="FFFFFF"/>
                </a:solidFill>
              </a14:hiddenFill>
            </a:ext>
          </a:extLst>
        </p:spPr>
      </p:pic>
      <p:pic>
        <p:nvPicPr>
          <p:cNvPr id="7170" name="_x2486442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2850" y="3593465"/>
            <a:ext cx="351155" cy="465455"/>
          </a:xfrm>
          <a:prstGeom prst="rect">
            <a:avLst/>
          </a:prstGeom>
          <a:noFill/>
          <a:extLst>
            <a:ext uri="{909E8E84-426E-40DD-AFC4-6F175D3DCCD1}">
              <a14:hiddenFill xmlns:a14="http://schemas.microsoft.com/office/drawing/2010/main">
                <a:solidFill>
                  <a:srgbClr val="FFFFFF"/>
                </a:solidFill>
              </a14:hiddenFill>
            </a:ext>
          </a:extLst>
        </p:spPr>
      </p:pic>
      <p:pic>
        <p:nvPicPr>
          <p:cNvPr id="7169" name="_x24908153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2535" y="5572125"/>
            <a:ext cx="365125" cy="36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9408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텍스트 개체 틀 18"/>
          <p:cNvSpPr>
            <a:spLocks noGrp="1"/>
          </p:cNvSpPr>
          <p:nvPr>
            <p:ph type="body" sz="quarter" idx="11"/>
          </p:nvPr>
        </p:nvSpPr>
        <p:spPr/>
        <p:txBody>
          <a:bodyPr/>
          <a:lstStyle/>
          <a:p>
            <a:endParaRPr lang="ko-KR" altLang="en-US" dirty="0"/>
          </a:p>
        </p:txBody>
      </p:sp>
      <p:sp>
        <p:nvSpPr>
          <p:cNvPr id="22" name="텍스트 개체 틀 21"/>
          <p:cNvSpPr>
            <a:spLocks noGrp="1"/>
          </p:cNvSpPr>
          <p:nvPr>
            <p:ph type="body" sz="quarter" idx="16"/>
          </p:nvPr>
        </p:nvSpPr>
        <p:spPr/>
        <p:txBody>
          <a:bodyPr/>
          <a:lstStyle/>
          <a:p>
            <a:r>
              <a:rPr lang="en-US" altLang="ko-KR" dirty="0" smtClean="0">
                <a:latin typeface="HY헤드라인M" pitchFamily="18" charset="-127"/>
                <a:ea typeface="HY헤드라인M" pitchFamily="18" charset="-127"/>
              </a:rPr>
              <a:t>1.9. Certificate  </a:t>
            </a:r>
            <a:r>
              <a:rPr lang="en-US" altLang="ko-KR" dirty="0">
                <a:latin typeface="HY헤드라인M" pitchFamily="18" charset="-127"/>
                <a:ea typeface="HY헤드라인M" pitchFamily="18" charset="-127"/>
              </a:rPr>
              <a:t>of KEPC</a:t>
            </a:r>
          </a:p>
          <a:p>
            <a:endParaRPr lang="ko-KR" altLang="en-US" dirty="0"/>
          </a:p>
        </p:txBody>
      </p:sp>
      <p:sp>
        <p:nvSpPr>
          <p:cNvPr id="23" name="텍스트 개체 틀 22"/>
          <p:cNvSpPr>
            <a:spLocks noGrp="1"/>
          </p:cNvSpPr>
          <p:nvPr>
            <p:ph type="body" sz="quarter" idx="17"/>
          </p:nvPr>
        </p:nvSpPr>
        <p:spPr/>
        <p:txBody>
          <a:bodyPr/>
          <a:lstStyle/>
          <a:p>
            <a:endParaRPr lang="ko-KR" altLang="en-US" dirty="0"/>
          </a:p>
        </p:txBody>
      </p:sp>
      <p:sp>
        <p:nvSpPr>
          <p:cNvPr id="34" name="Rectangle 7"/>
          <p:cNvSpPr>
            <a:spLocks noChangeArrowheads="1"/>
          </p:cNvSpPr>
          <p:nvPr/>
        </p:nvSpPr>
        <p:spPr bwMode="auto">
          <a:xfrm>
            <a:off x="2779549" y="1357257"/>
            <a:ext cx="1506948" cy="1941626"/>
          </a:xfrm>
          <a:prstGeom prst="rect">
            <a:avLst/>
          </a:prstGeom>
          <a:solidFill>
            <a:schemeClr val="bg1">
              <a:lumMod val="95000"/>
            </a:schemeClr>
          </a:solidFill>
          <a:ln w="3175">
            <a:solidFill>
              <a:schemeClr val="bg1">
                <a:lumMod val="75000"/>
              </a:schemeClr>
            </a:solidFill>
            <a:miter lim="800000"/>
            <a:headEnd/>
            <a:tailEnd/>
          </a:ln>
        </p:spPr>
        <p:txBody>
          <a:bodyPr wrap="none" anchor="ctr"/>
          <a:lstStyle/>
          <a:p>
            <a:endParaRPr kumimoji="0" lang="ko-KR" altLang="en-US" dirty="0">
              <a:latin typeface="맑은 고딕" pitchFamily="50" charset="-127"/>
              <a:ea typeface="맑은 고딕" pitchFamily="50" charset="-127"/>
            </a:endParaRPr>
          </a:p>
        </p:txBody>
      </p:sp>
      <p:sp>
        <p:nvSpPr>
          <p:cNvPr id="35" name="Rectangle 8"/>
          <p:cNvSpPr>
            <a:spLocks noChangeArrowheads="1"/>
          </p:cNvSpPr>
          <p:nvPr/>
        </p:nvSpPr>
        <p:spPr bwMode="auto">
          <a:xfrm>
            <a:off x="4803110" y="1357257"/>
            <a:ext cx="1508898" cy="1941626"/>
          </a:xfrm>
          <a:prstGeom prst="rect">
            <a:avLst/>
          </a:prstGeom>
          <a:solidFill>
            <a:schemeClr val="bg1">
              <a:lumMod val="95000"/>
            </a:schemeClr>
          </a:solidFill>
          <a:ln w="3175">
            <a:solidFill>
              <a:schemeClr val="bg1">
                <a:lumMod val="75000"/>
              </a:schemeClr>
            </a:solidFill>
            <a:miter lim="800000"/>
            <a:headEnd/>
            <a:tailEnd/>
          </a:ln>
        </p:spPr>
        <p:txBody>
          <a:bodyPr wrap="none" anchor="ctr"/>
          <a:lstStyle/>
          <a:p>
            <a:endParaRPr kumimoji="0" lang="ko-KR" altLang="en-US" dirty="0">
              <a:latin typeface="맑은 고딕" pitchFamily="50" charset="-127"/>
              <a:ea typeface="맑은 고딕" pitchFamily="50" charset="-127"/>
            </a:endParaRPr>
          </a:p>
        </p:txBody>
      </p:sp>
      <p:sp>
        <p:nvSpPr>
          <p:cNvPr id="36" name="Rectangle 9"/>
          <p:cNvSpPr>
            <a:spLocks noChangeArrowheads="1"/>
          </p:cNvSpPr>
          <p:nvPr/>
        </p:nvSpPr>
        <p:spPr bwMode="auto">
          <a:xfrm>
            <a:off x="2779549" y="3719445"/>
            <a:ext cx="1506948" cy="1941626"/>
          </a:xfrm>
          <a:prstGeom prst="rect">
            <a:avLst/>
          </a:prstGeom>
          <a:solidFill>
            <a:schemeClr val="bg1">
              <a:lumMod val="95000"/>
            </a:schemeClr>
          </a:solidFill>
          <a:ln w="3175">
            <a:solidFill>
              <a:schemeClr val="bg1">
                <a:lumMod val="75000"/>
              </a:schemeClr>
            </a:solidFill>
            <a:miter lim="800000"/>
            <a:headEnd/>
            <a:tailEnd/>
          </a:ln>
        </p:spPr>
        <p:txBody>
          <a:bodyPr wrap="none" anchor="ctr"/>
          <a:lstStyle/>
          <a:p>
            <a:endParaRPr kumimoji="0" lang="ko-KR" altLang="en-US" dirty="0">
              <a:latin typeface="맑은 고딕" pitchFamily="50" charset="-127"/>
              <a:ea typeface="맑은 고딕" pitchFamily="50" charset="-127"/>
            </a:endParaRPr>
          </a:p>
        </p:txBody>
      </p:sp>
      <p:sp>
        <p:nvSpPr>
          <p:cNvPr id="37" name="Rectangle 10"/>
          <p:cNvSpPr>
            <a:spLocks noChangeArrowheads="1"/>
          </p:cNvSpPr>
          <p:nvPr/>
        </p:nvSpPr>
        <p:spPr bwMode="auto">
          <a:xfrm>
            <a:off x="4803110" y="3719445"/>
            <a:ext cx="1508898" cy="1941626"/>
          </a:xfrm>
          <a:prstGeom prst="rect">
            <a:avLst/>
          </a:prstGeom>
          <a:solidFill>
            <a:schemeClr val="bg1">
              <a:lumMod val="95000"/>
            </a:schemeClr>
          </a:solidFill>
          <a:ln w="3175">
            <a:solidFill>
              <a:schemeClr val="bg1">
                <a:lumMod val="75000"/>
              </a:schemeClr>
            </a:solidFill>
            <a:miter lim="800000"/>
            <a:headEnd/>
            <a:tailEnd/>
          </a:ln>
        </p:spPr>
        <p:txBody>
          <a:bodyPr wrap="none" anchor="ctr"/>
          <a:lstStyle/>
          <a:p>
            <a:endParaRPr kumimoji="0" lang="ko-KR" altLang="en-US" dirty="0">
              <a:latin typeface="맑은 고딕" pitchFamily="50" charset="-127"/>
              <a:ea typeface="맑은 고딕" pitchFamily="50" charset="-127"/>
            </a:endParaRPr>
          </a:p>
        </p:txBody>
      </p:sp>
      <p:sp>
        <p:nvSpPr>
          <p:cNvPr id="38" name="Rectangle 11"/>
          <p:cNvSpPr>
            <a:spLocks noChangeArrowheads="1"/>
          </p:cNvSpPr>
          <p:nvPr/>
        </p:nvSpPr>
        <p:spPr bwMode="auto">
          <a:xfrm>
            <a:off x="6828619" y="1357257"/>
            <a:ext cx="1506949" cy="1943479"/>
          </a:xfrm>
          <a:prstGeom prst="rect">
            <a:avLst/>
          </a:prstGeom>
          <a:solidFill>
            <a:schemeClr val="bg1">
              <a:lumMod val="95000"/>
            </a:schemeClr>
          </a:solidFill>
          <a:ln w="3175">
            <a:solidFill>
              <a:schemeClr val="bg1">
                <a:lumMod val="75000"/>
              </a:schemeClr>
            </a:solidFill>
            <a:miter lim="800000"/>
            <a:headEnd/>
            <a:tailEnd/>
          </a:ln>
        </p:spPr>
        <p:txBody>
          <a:bodyPr wrap="none" anchor="ctr"/>
          <a:lstStyle/>
          <a:p>
            <a:endParaRPr kumimoji="0" lang="ko-KR" altLang="en-US" dirty="0">
              <a:latin typeface="맑은 고딕" pitchFamily="50" charset="-127"/>
              <a:ea typeface="맑은 고딕" pitchFamily="50" charset="-127"/>
            </a:endParaRPr>
          </a:p>
        </p:txBody>
      </p:sp>
      <p:sp>
        <p:nvSpPr>
          <p:cNvPr id="40" name="Rectangle 13"/>
          <p:cNvSpPr>
            <a:spLocks noChangeArrowheads="1"/>
          </p:cNvSpPr>
          <p:nvPr/>
        </p:nvSpPr>
        <p:spPr bwMode="auto">
          <a:xfrm>
            <a:off x="6828619" y="3721298"/>
            <a:ext cx="1506949" cy="1941626"/>
          </a:xfrm>
          <a:prstGeom prst="rect">
            <a:avLst/>
          </a:prstGeom>
          <a:solidFill>
            <a:schemeClr val="bg1">
              <a:lumMod val="95000"/>
            </a:schemeClr>
          </a:solidFill>
          <a:ln w="3175">
            <a:solidFill>
              <a:schemeClr val="bg1">
                <a:lumMod val="75000"/>
              </a:schemeClr>
            </a:solidFill>
            <a:miter lim="800000"/>
            <a:headEnd/>
            <a:tailEnd/>
          </a:ln>
        </p:spPr>
        <p:txBody>
          <a:bodyPr wrap="none" anchor="ctr"/>
          <a:lstStyle/>
          <a:p>
            <a:endParaRPr kumimoji="0" lang="ko-KR" altLang="en-US" dirty="0">
              <a:latin typeface="맑은 고딕" pitchFamily="50" charset="-127"/>
              <a:ea typeface="맑은 고딕" pitchFamily="50" charset="-127"/>
            </a:endParaRPr>
          </a:p>
        </p:txBody>
      </p:sp>
      <p:sp>
        <p:nvSpPr>
          <p:cNvPr id="42" name="Rectangle 7"/>
          <p:cNvSpPr>
            <a:spLocks noChangeArrowheads="1"/>
          </p:cNvSpPr>
          <p:nvPr/>
        </p:nvSpPr>
        <p:spPr bwMode="auto">
          <a:xfrm>
            <a:off x="754038" y="1357257"/>
            <a:ext cx="1506949" cy="1941626"/>
          </a:xfrm>
          <a:prstGeom prst="rect">
            <a:avLst/>
          </a:prstGeom>
          <a:solidFill>
            <a:schemeClr val="bg1">
              <a:lumMod val="95000"/>
            </a:schemeClr>
          </a:solidFill>
          <a:ln w="3175">
            <a:solidFill>
              <a:schemeClr val="bg1">
                <a:lumMod val="75000"/>
              </a:schemeClr>
            </a:solidFill>
            <a:miter lim="800000"/>
            <a:headEnd/>
            <a:tailEnd/>
          </a:ln>
        </p:spPr>
        <p:txBody>
          <a:bodyPr wrap="none" anchor="ctr"/>
          <a:lstStyle/>
          <a:p>
            <a:endParaRPr kumimoji="0" lang="ko-KR" altLang="en-US" dirty="0">
              <a:latin typeface="맑은 고딕" pitchFamily="50" charset="-127"/>
              <a:ea typeface="맑은 고딕" pitchFamily="50" charset="-127"/>
            </a:endParaRPr>
          </a:p>
        </p:txBody>
      </p:sp>
      <p:sp>
        <p:nvSpPr>
          <p:cNvPr id="43" name="Rectangle 9"/>
          <p:cNvSpPr>
            <a:spLocks noChangeArrowheads="1"/>
          </p:cNvSpPr>
          <p:nvPr/>
        </p:nvSpPr>
        <p:spPr bwMode="auto">
          <a:xfrm>
            <a:off x="754038" y="3719445"/>
            <a:ext cx="1506949" cy="1941626"/>
          </a:xfrm>
          <a:prstGeom prst="rect">
            <a:avLst/>
          </a:prstGeom>
          <a:solidFill>
            <a:schemeClr val="bg1">
              <a:lumMod val="95000"/>
            </a:schemeClr>
          </a:solidFill>
          <a:ln w="3175">
            <a:solidFill>
              <a:schemeClr val="bg1">
                <a:lumMod val="75000"/>
              </a:schemeClr>
            </a:solidFill>
            <a:miter lim="800000"/>
            <a:headEnd/>
            <a:tailEnd/>
          </a:ln>
        </p:spPr>
        <p:txBody>
          <a:bodyPr wrap="none" anchor="ctr"/>
          <a:lstStyle/>
          <a:p>
            <a:endParaRPr kumimoji="0" lang="ko-KR" altLang="en-US" dirty="0">
              <a:latin typeface="맑은 고딕" pitchFamily="50" charset="-127"/>
              <a:ea typeface="맑은 고딕" pitchFamily="50" charset="-127"/>
            </a:endParaRPr>
          </a:p>
        </p:txBody>
      </p:sp>
      <p:grpSp>
        <p:nvGrpSpPr>
          <p:cNvPr id="17" name="그룹 1943"/>
          <p:cNvGrpSpPr>
            <a:grpSpLocks/>
          </p:cNvGrpSpPr>
          <p:nvPr/>
        </p:nvGrpSpPr>
        <p:grpSpPr bwMode="auto">
          <a:xfrm>
            <a:off x="3904398" y="2785686"/>
            <a:ext cx="467875" cy="596568"/>
            <a:chOff x="7016750" y="5995318"/>
            <a:chExt cx="381000" cy="511175"/>
          </a:xfrm>
          <a:solidFill>
            <a:schemeClr val="accent1"/>
          </a:solidFill>
        </p:grpSpPr>
        <p:sp>
          <p:nvSpPr>
            <p:cNvPr id="18" name="Freeform 889"/>
            <p:cNvSpPr>
              <a:spLocks noEditPoints="1"/>
            </p:cNvSpPr>
            <p:nvPr/>
          </p:nvSpPr>
          <p:spPr bwMode="auto">
            <a:xfrm>
              <a:off x="7016750" y="5995318"/>
              <a:ext cx="381000" cy="381000"/>
            </a:xfrm>
            <a:custGeom>
              <a:avLst/>
              <a:gdLst>
                <a:gd name="T0" fmla="*/ 144 w 240"/>
                <a:gd name="T1" fmla="*/ 0 h 240"/>
                <a:gd name="T2" fmla="*/ 188 w 240"/>
                <a:gd name="T3" fmla="*/ 18 h 240"/>
                <a:gd name="T4" fmla="*/ 222 w 240"/>
                <a:gd name="T5" fmla="*/ 52 h 240"/>
                <a:gd name="T6" fmla="*/ 240 w 240"/>
                <a:gd name="T7" fmla="*/ 96 h 240"/>
                <a:gd name="T8" fmla="*/ 240 w 240"/>
                <a:gd name="T9" fmla="*/ 144 h 240"/>
                <a:gd name="T10" fmla="*/ 222 w 240"/>
                <a:gd name="T11" fmla="*/ 188 h 240"/>
                <a:gd name="T12" fmla="*/ 188 w 240"/>
                <a:gd name="T13" fmla="*/ 222 h 240"/>
                <a:gd name="T14" fmla="*/ 144 w 240"/>
                <a:gd name="T15" fmla="*/ 240 h 240"/>
                <a:gd name="T16" fmla="*/ 96 w 240"/>
                <a:gd name="T17" fmla="*/ 240 h 240"/>
                <a:gd name="T18" fmla="*/ 52 w 240"/>
                <a:gd name="T19" fmla="*/ 222 h 240"/>
                <a:gd name="T20" fmla="*/ 18 w 240"/>
                <a:gd name="T21" fmla="*/ 188 h 240"/>
                <a:gd name="T22" fmla="*/ 0 w 240"/>
                <a:gd name="T23" fmla="*/ 144 h 240"/>
                <a:gd name="T24" fmla="*/ 0 w 240"/>
                <a:gd name="T25" fmla="*/ 96 h 240"/>
                <a:gd name="T26" fmla="*/ 18 w 240"/>
                <a:gd name="T27" fmla="*/ 52 h 240"/>
                <a:gd name="T28" fmla="*/ 52 w 240"/>
                <a:gd name="T29" fmla="*/ 18 h 240"/>
                <a:gd name="T30" fmla="*/ 96 w 240"/>
                <a:gd name="T31" fmla="*/ 0 h 240"/>
                <a:gd name="T32" fmla="*/ 118 w 240"/>
                <a:gd name="T33" fmla="*/ 16 h 240"/>
                <a:gd name="T34" fmla="*/ 120 w 240"/>
                <a:gd name="T35" fmla="*/ 36 h 240"/>
                <a:gd name="T36" fmla="*/ 88 w 240"/>
                <a:gd name="T37" fmla="*/ 44 h 240"/>
                <a:gd name="T38" fmla="*/ 60 w 240"/>
                <a:gd name="T39" fmla="*/ 62 h 240"/>
                <a:gd name="T40" fmla="*/ 42 w 240"/>
                <a:gd name="T41" fmla="*/ 88 h 240"/>
                <a:gd name="T42" fmla="*/ 36 w 240"/>
                <a:gd name="T43" fmla="*/ 120 h 240"/>
                <a:gd name="T44" fmla="*/ 38 w 240"/>
                <a:gd name="T45" fmla="*/ 138 h 240"/>
                <a:gd name="T46" fmla="*/ 50 w 240"/>
                <a:gd name="T47" fmla="*/ 166 h 240"/>
                <a:gd name="T48" fmla="*/ 74 w 240"/>
                <a:gd name="T49" fmla="*/ 190 h 240"/>
                <a:gd name="T50" fmla="*/ 102 w 240"/>
                <a:gd name="T51" fmla="*/ 202 h 240"/>
                <a:gd name="T52" fmla="*/ 120 w 240"/>
                <a:gd name="T53" fmla="*/ 204 h 240"/>
                <a:gd name="T54" fmla="*/ 152 w 240"/>
                <a:gd name="T55" fmla="*/ 198 h 240"/>
                <a:gd name="T56" fmla="*/ 178 w 240"/>
                <a:gd name="T57" fmla="*/ 180 h 240"/>
                <a:gd name="T58" fmla="*/ 196 w 240"/>
                <a:gd name="T59" fmla="*/ 152 h 240"/>
                <a:gd name="T60" fmla="*/ 204 w 240"/>
                <a:gd name="T61" fmla="*/ 120 h 240"/>
                <a:gd name="T62" fmla="*/ 202 w 240"/>
                <a:gd name="T63" fmla="*/ 104 h 240"/>
                <a:gd name="T64" fmla="*/ 188 w 240"/>
                <a:gd name="T65" fmla="*/ 74 h 240"/>
                <a:gd name="T66" fmla="*/ 166 w 240"/>
                <a:gd name="T67" fmla="*/ 52 h 240"/>
                <a:gd name="T68" fmla="*/ 136 w 240"/>
                <a:gd name="T69" fmla="*/ 38 h 240"/>
                <a:gd name="T70" fmla="*/ 120 w 240"/>
                <a:gd name="T71" fmla="*/ 36 h 2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0"/>
                <a:gd name="T109" fmla="*/ 0 h 240"/>
                <a:gd name="T110" fmla="*/ 240 w 240"/>
                <a:gd name="T111" fmla="*/ 240 h 2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0" h="240">
                  <a:moveTo>
                    <a:pt x="118" y="16"/>
                  </a:moveTo>
                  <a:lnTo>
                    <a:pt x="144" y="0"/>
                  </a:lnTo>
                  <a:lnTo>
                    <a:pt x="158" y="24"/>
                  </a:lnTo>
                  <a:lnTo>
                    <a:pt x="188" y="18"/>
                  </a:lnTo>
                  <a:lnTo>
                    <a:pt x="192" y="46"/>
                  </a:lnTo>
                  <a:lnTo>
                    <a:pt x="222" y="52"/>
                  </a:lnTo>
                  <a:lnTo>
                    <a:pt x="216" y="80"/>
                  </a:lnTo>
                  <a:lnTo>
                    <a:pt x="240" y="96"/>
                  </a:lnTo>
                  <a:lnTo>
                    <a:pt x="224" y="118"/>
                  </a:lnTo>
                  <a:lnTo>
                    <a:pt x="240" y="144"/>
                  </a:lnTo>
                  <a:lnTo>
                    <a:pt x="216" y="158"/>
                  </a:lnTo>
                  <a:lnTo>
                    <a:pt x="222" y="188"/>
                  </a:lnTo>
                  <a:lnTo>
                    <a:pt x="194" y="192"/>
                  </a:lnTo>
                  <a:lnTo>
                    <a:pt x="188" y="222"/>
                  </a:lnTo>
                  <a:lnTo>
                    <a:pt x="160" y="216"/>
                  </a:lnTo>
                  <a:lnTo>
                    <a:pt x="144" y="240"/>
                  </a:lnTo>
                  <a:lnTo>
                    <a:pt x="122" y="224"/>
                  </a:lnTo>
                  <a:lnTo>
                    <a:pt x="96" y="240"/>
                  </a:lnTo>
                  <a:lnTo>
                    <a:pt x="82" y="218"/>
                  </a:lnTo>
                  <a:lnTo>
                    <a:pt x="52" y="222"/>
                  </a:lnTo>
                  <a:lnTo>
                    <a:pt x="48" y="194"/>
                  </a:lnTo>
                  <a:lnTo>
                    <a:pt x="18" y="188"/>
                  </a:lnTo>
                  <a:lnTo>
                    <a:pt x="24" y="162"/>
                  </a:lnTo>
                  <a:lnTo>
                    <a:pt x="0" y="144"/>
                  </a:lnTo>
                  <a:lnTo>
                    <a:pt x="16" y="122"/>
                  </a:lnTo>
                  <a:lnTo>
                    <a:pt x="0" y="96"/>
                  </a:lnTo>
                  <a:lnTo>
                    <a:pt x="24" y="82"/>
                  </a:lnTo>
                  <a:lnTo>
                    <a:pt x="18" y="52"/>
                  </a:lnTo>
                  <a:lnTo>
                    <a:pt x="46" y="48"/>
                  </a:lnTo>
                  <a:lnTo>
                    <a:pt x="52" y="18"/>
                  </a:lnTo>
                  <a:lnTo>
                    <a:pt x="78" y="24"/>
                  </a:lnTo>
                  <a:lnTo>
                    <a:pt x="96" y="0"/>
                  </a:lnTo>
                  <a:lnTo>
                    <a:pt x="118" y="16"/>
                  </a:lnTo>
                  <a:close/>
                  <a:moveTo>
                    <a:pt x="120" y="36"/>
                  </a:moveTo>
                  <a:lnTo>
                    <a:pt x="120" y="36"/>
                  </a:lnTo>
                  <a:lnTo>
                    <a:pt x="102" y="38"/>
                  </a:lnTo>
                  <a:lnTo>
                    <a:pt x="88" y="44"/>
                  </a:lnTo>
                  <a:lnTo>
                    <a:pt x="74" y="52"/>
                  </a:lnTo>
                  <a:lnTo>
                    <a:pt x="60" y="62"/>
                  </a:lnTo>
                  <a:lnTo>
                    <a:pt x="50" y="74"/>
                  </a:lnTo>
                  <a:lnTo>
                    <a:pt x="42" y="88"/>
                  </a:lnTo>
                  <a:lnTo>
                    <a:pt x="38" y="104"/>
                  </a:lnTo>
                  <a:lnTo>
                    <a:pt x="36" y="120"/>
                  </a:lnTo>
                  <a:lnTo>
                    <a:pt x="38" y="138"/>
                  </a:lnTo>
                  <a:lnTo>
                    <a:pt x="42" y="152"/>
                  </a:lnTo>
                  <a:lnTo>
                    <a:pt x="50" y="166"/>
                  </a:lnTo>
                  <a:lnTo>
                    <a:pt x="60" y="180"/>
                  </a:lnTo>
                  <a:lnTo>
                    <a:pt x="74" y="190"/>
                  </a:lnTo>
                  <a:lnTo>
                    <a:pt x="88" y="198"/>
                  </a:lnTo>
                  <a:lnTo>
                    <a:pt x="102" y="202"/>
                  </a:lnTo>
                  <a:lnTo>
                    <a:pt x="120" y="204"/>
                  </a:lnTo>
                  <a:lnTo>
                    <a:pt x="136" y="202"/>
                  </a:lnTo>
                  <a:lnTo>
                    <a:pt x="152" y="198"/>
                  </a:lnTo>
                  <a:lnTo>
                    <a:pt x="166" y="190"/>
                  </a:lnTo>
                  <a:lnTo>
                    <a:pt x="178" y="180"/>
                  </a:lnTo>
                  <a:lnTo>
                    <a:pt x="188" y="166"/>
                  </a:lnTo>
                  <a:lnTo>
                    <a:pt x="196" y="152"/>
                  </a:lnTo>
                  <a:lnTo>
                    <a:pt x="202" y="138"/>
                  </a:lnTo>
                  <a:lnTo>
                    <a:pt x="204" y="120"/>
                  </a:lnTo>
                  <a:lnTo>
                    <a:pt x="202" y="104"/>
                  </a:lnTo>
                  <a:lnTo>
                    <a:pt x="196" y="88"/>
                  </a:lnTo>
                  <a:lnTo>
                    <a:pt x="188" y="74"/>
                  </a:lnTo>
                  <a:lnTo>
                    <a:pt x="178" y="62"/>
                  </a:lnTo>
                  <a:lnTo>
                    <a:pt x="166" y="52"/>
                  </a:lnTo>
                  <a:lnTo>
                    <a:pt x="152" y="44"/>
                  </a:lnTo>
                  <a:lnTo>
                    <a:pt x="136" y="38"/>
                  </a:lnTo>
                  <a:lnTo>
                    <a:pt x="120" y="36"/>
                  </a:lnTo>
                  <a:close/>
                </a:path>
              </a:pathLst>
            </a:custGeom>
            <a:grpFill/>
            <a:ln w="9525">
              <a:noFill/>
              <a:round/>
              <a:headEnd/>
              <a:tailEnd/>
            </a:ln>
          </p:spPr>
          <p:txBody>
            <a:bodyPr/>
            <a:lstStyle/>
            <a:p>
              <a:endParaRPr lang="ko-KR" altLang="en-US" dirty="0"/>
            </a:p>
          </p:txBody>
        </p:sp>
        <p:sp>
          <p:nvSpPr>
            <p:cNvPr id="20" name="Freeform 890"/>
            <p:cNvSpPr>
              <a:spLocks/>
            </p:cNvSpPr>
            <p:nvPr/>
          </p:nvSpPr>
          <p:spPr bwMode="auto">
            <a:xfrm>
              <a:off x="7105650" y="6084218"/>
              <a:ext cx="203200" cy="203200"/>
            </a:xfrm>
            <a:custGeom>
              <a:avLst/>
              <a:gdLst>
                <a:gd name="T0" fmla="*/ 64 w 128"/>
                <a:gd name="T1" fmla="*/ 128 h 128"/>
                <a:gd name="T2" fmla="*/ 64 w 128"/>
                <a:gd name="T3" fmla="*/ 128 h 128"/>
                <a:gd name="T4" fmla="*/ 76 w 128"/>
                <a:gd name="T5" fmla="*/ 128 h 128"/>
                <a:gd name="T6" fmla="*/ 88 w 128"/>
                <a:gd name="T7" fmla="*/ 124 h 128"/>
                <a:gd name="T8" fmla="*/ 100 w 128"/>
                <a:gd name="T9" fmla="*/ 118 h 128"/>
                <a:gd name="T10" fmla="*/ 110 w 128"/>
                <a:gd name="T11" fmla="*/ 110 h 128"/>
                <a:gd name="T12" fmla="*/ 116 w 128"/>
                <a:gd name="T13" fmla="*/ 100 h 128"/>
                <a:gd name="T14" fmla="*/ 122 w 128"/>
                <a:gd name="T15" fmla="*/ 90 h 128"/>
                <a:gd name="T16" fmla="*/ 126 w 128"/>
                <a:gd name="T17" fmla="*/ 78 h 128"/>
                <a:gd name="T18" fmla="*/ 128 w 128"/>
                <a:gd name="T19" fmla="*/ 64 h 128"/>
                <a:gd name="T20" fmla="*/ 128 w 128"/>
                <a:gd name="T21" fmla="*/ 64 h 128"/>
                <a:gd name="T22" fmla="*/ 126 w 128"/>
                <a:gd name="T23" fmla="*/ 52 h 128"/>
                <a:gd name="T24" fmla="*/ 122 w 128"/>
                <a:gd name="T25" fmla="*/ 40 h 128"/>
                <a:gd name="T26" fmla="*/ 116 w 128"/>
                <a:gd name="T27" fmla="*/ 28 h 128"/>
                <a:gd name="T28" fmla="*/ 110 w 128"/>
                <a:gd name="T29" fmla="*/ 20 h 128"/>
                <a:gd name="T30" fmla="*/ 100 w 128"/>
                <a:gd name="T31" fmla="*/ 12 h 128"/>
                <a:gd name="T32" fmla="*/ 88 w 128"/>
                <a:gd name="T33" fmla="*/ 6 h 128"/>
                <a:gd name="T34" fmla="*/ 76 w 128"/>
                <a:gd name="T35" fmla="*/ 2 h 128"/>
                <a:gd name="T36" fmla="*/ 64 w 128"/>
                <a:gd name="T37" fmla="*/ 0 h 128"/>
                <a:gd name="T38" fmla="*/ 64 w 128"/>
                <a:gd name="T39" fmla="*/ 0 h 128"/>
                <a:gd name="T40" fmla="*/ 50 w 128"/>
                <a:gd name="T41" fmla="*/ 2 h 128"/>
                <a:gd name="T42" fmla="*/ 38 w 128"/>
                <a:gd name="T43" fmla="*/ 6 h 128"/>
                <a:gd name="T44" fmla="*/ 28 w 128"/>
                <a:gd name="T45" fmla="*/ 12 h 128"/>
                <a:gd name="T46" fmla="*/ 18 w 128"/>
                <a:gd name="T47" fmla="*/ 20 h 128"/>
                <a:gd name="T48" fmla="*/ 10 w 128"/>
                <a:gd name="T49" fmla="*/ 28 h 128"/>
                <a:gd name="T50" fmla="*/ 4 w 128"/>
                <a:gd name="T51" fmla="*/ 40 h 128"/>
                <a:gd name="T52" fmla="*/ 0 w 128"/>
                <a:gd name="T53" fmla="*/ 52 h 128"/>
                <a:gd name="T54" fmla="*/ 0 w 128"/>
                <a:gd name="T55" fmla="*/ 64 h 128"/>
                <a:gd name="T56" fmla="*/ 0 w 128"/>
                <a:gd name="T57" fmla="*/ 64 h 128"/>
                <a:gd name="T58" fmla="*/ 0 w 128"/>
                <a:gd name="T59" fmla="*/ 78 h 128"/>
                <a:gd name="T60" fmla="*/ 4 w 128"/>
                <a:gd name="T61" fmla="*/ 90 h 128"/>
                <a:gd name="T62" fmla="*/ 10 w 128"/>
                <a:gd name="T63" fmla="*/ 100 h 128"/>
                <a:gd name="T64" fmla="*/ 18 w 128"/>
                <a:gd name="T65" fmla="*/ 110 h 128"/>
                <a:gd name="T66" fmla="*/ 28 w 128"/>
                <a:gd name="T67" fmla="*/ 118 h 128"/>
                <a:gd name="T68" fmla="*/ 38 w 128"/>
                <a:gd name="T69" fmla="*/ 124 h 128"/>
                <a:gd name="T70" fmla="*/ 50 w 128"/>
                <a:gd name="T71" fmla="*/ 128 h 128"/>
                <a:gd name="T72" fmla="*/ 64 w 128"/>
                <a:gd name="T73" fmla="*/ 128 h 128"/>
                <a:gd name="T74" fmla="*/ 64 w 128"/>
                <a:gd name="T75" fmla="*/ 128 h 1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8"/>
                <a:gd name="T115" fmla="*/ 0 h 128"/>
                <a:gd name="T116" fmla="*/ 128 w 128"/>
                <a:gd name="T117" fmla="*/ 128 h 1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8" h="128">
                  <a:moveTo>
                    <a:pt x="64" y="128"/>
                  </a:moveTo>
                  <a:lnTo>
                    <a:pt x="64" y="128"/>
                  </a:lnTo>
                  <a:lnTo>
                    <a:pt x="76" y="128"/>
                  </a:lnTo>
                  <a:lnTo>
                    <a:pt x="88" y="124"/>
                  </a:lnTo>
                  <a:lnTo>
                    <a:pt x="100" y="118"/>
                  </a:lnTo>
                  <a:lnTo>
                    <a:pt x="110" y="110"/>
                  </a:lnTo>
                  <a:lnTo>
                    <a:pt x="116" y="100"/>
                  </a:lnTo>
                  <a:lnTo>
                    <a:pt x="122" y="90"/>
                  </a:lnTo>
                  <a:lnTo>
                    <a:pt x="126" y="78"/>
                  </a:lnTo>
                  <a:lnTo>
                    <a:pt x="128" y="64"/>
                  </a:lnTo>
                  <a:lnTo>
                    <a:pt x="126" y="52"/>
                  </a:lnTo>
                  <a:lnTo>
                    <a:pt x="122" y="40"/>
                  </a:lnTo>
                  <a:lnTo>
                    <a:pt x="116" y="28"/>
                  </a:lnTo>
                  <a:lnTo>
                    <a:pt x="110" y="20"/>
                  </a:lnTo>
                  <a:lnTo>
                    <a:pt x="100" y="12"/>
                  </a:lnTo>
                  <a:lnTo>
                    <a:pt x="88" y="6"/>
                  </a:lnTo>
                  <a:lnTo>
                    <a:pt x="76" y="2"/>
                  </a:lnTo>
                  <a:lnTo>
                    <a:pt x="64" y="0"/>
                  </a:lnTo>
                  <a:lnTo>
                    <a:pt x="50" y="2"/>
                  </a:lnTo>
                  <a:lnTo>
                    <a:pt x="38" y="6"/>
                  </a:lnTo>
                  <a:lnTo>
                    <a:pt x="28" y="12"/>
                  </a:lnTo>
                  <a:lnTo>
                    <a:pt x="18" y="20"/>
                  </a:lnTo>
                  <a:lnTo>
                    <a:pt x="10" y="28"/>
                  </a:lnTo>
                  <a:lnTo>
                    <a:pt x="4" y="40"/>
                  </a:lnTo>
                  <a:lnTo>
                    <a:pt x="0" y="52"/>
                  </a:lnTo>
                  <a:lnTo>
                    <a:pt x="0" y="64"/>
                  </a:lnTo>
                  <a:lnTo>
                    <a:pt x="0" y="78"/>
                  </a:lnTo>
                  <a:lnTo>
                    <a:pt x="4" y="90"/>
                  </a:lnTo>
                  <a:lnTo>
                    <a:pt x="10" y="100"/>
                  </a:lnTo>
                  <a:lnTo>
                    <a:pt x="18" y="110"/>
                  </a:lnTo>
                  <a:lnTo>
                    <a:pt x="28" y="118"/>
                  </a:lnTo>
                  <a:lnTo>
                    <a:pt x="38" y="124"/>
                  </a:lnTo>
                  <a:lnTo>
                    <a:pt x="50" y="128"/>
                  </a:lnTo>
                  <a:lnTo>
                    <a:pt x="64" y="128"/>
                  </a:lnTo>
                  <a:close/>
                </a:path>
              </a:pathLst>
            </a:custGeom>
            <a:grpFill/>
            <a:ln w="9525">
              <a:noFill/>
              <a:round/>
              <a:headEnd/>
              <a:tailEnd/>
            </a:ln>
          </p:spPr>
          <p:txBody>
            <a:bodyPr/>
            <a:lstStyle/>
            <a:p>
              <a:endParaRPr lang="ko-KR" altLang="en-US" dirty="0"/>
            </a:p>
          </p:txBody>
        </p:sp>
        <p:sp>
          <p:nvSpPr>
            <p:cNvPr id="21" name="Freeform 891"/>
            <p:cNvSpPr>
              <a:spLocks/>
            </p:cNvSpPr>
            <p:nvPr/>
          </p:nvSpPr>
          <p:spPr bwMode="auto">
            <a:xfrm>
              <a:off x="7143750" y="6363618"/>
              <a:ext cx="85725" cy="142875"/>
            </a:xfrm>
            <a:custGeom>
              <a:avLst/>
              <a:gdLst>
                <a:gd name="T0" fmla="*/ 50 w 54"/>
                <a:gd name="T1" fmla="*/ 8 h 90"/>
                <a:gd name="T2" fmla="*/ 50 w 54"/>
                <a:gd name="T3" fmla="*/ 8 h 90"/>
                <a:gd name="T4" fmla="*/ 48 w 54"/>
                <a:gd name="T5" fmla="*/ 28 h 90"/>
                <a:gd name="T6" fmla="*/ 48 w 54"/>
                <a:gd name="T7" fmla="*/ 50 h 90"/>
                <a:gd name="T8" fmla="*/ 50 w 54"/>
                <a:gd name="T9" fmla="*/ 70 h 90"/>
                <a:gd name="T10" fmla="*/ 54 w 54"/>
                <a:gd name="T11" fmla="*/ 90 h 90"/>
                <a:gd name="T12" fmla="*/ 54 w 54"/>
                <a:gd name="T13" fmla="*/ 90 h 90"/>
                <a:gd name="T14" fmla="*/ 28 w 54"/>
                <a:gd name="T15" fmla="*/ 68 h 90"/>
                <a:gd name="T16" fmla="*/ 28 w 54"/>
                <a:gd name="T17" fmla="*/ 68 h 90"/>
                <a:gd name="T18" fmla="*/ 18 w 54"/>
                <a:gd name="T19" fmla="*/ 80 h 90"/>
                <a:gd name="T20" fmla="*/ 8 w 54"/>
                <a:gd name="T21" fmla="*/ 90 h 90"/>
                <a:gd name="T22" fmla="*/ 8 w 54"/>
                <a:gd name="T23" fmla="*/ 90 h 90"/>
                <a:gd name="T24" fmla="*/ 2 w 54"/>
                <a:gd name="T25" fmla="*/ 68 h 90"/>
                <a:gd name="T26" fmla="*/ 0 w 54"/>
                <a:gd name="T27" fmla="*/ 46 h 90"/>
                <a:gd name="T28" fmla="*/ 2 w 54"/>
                <a:gd name="T29" fmla="*/ 22 h 90"/>
                <a:gd name="T30" fmla="*/ 4 w 54"/>
                <a:gd name="T31" fmla="*/ 0 h 90"/>
                <a:gd name="T32" fmla="*/ 16 w 54"/>
                <a:gd name="T33" fmla="*/ 18 h 90"/>
                <a:gd name="T34" fmla="*/ 40 w 54"/>
                <a:gd name="T35" fmla="*/ 0 h 90"/>
                <a:gd name="T36" fmla="*/ 50 w 54"/>
                <a:gd name="T37" fmla="*/ 8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90"/>
                <a:gd name="T59" fmla="*/ 54 w 54"/>
                <a:gd name="T60" fmla="*/ 90 h 9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90">
                  <a:moveTo>
                    <a:pt x="50" y="8"/>
                  </a:moveTo>
                  <a:lnTo>
                    <a:pt x="50" y="8"/>
                  </a:lnTo>
                  <a:lnTo>
                    <a:pt x="48" y="28"/>
                  </a:lnTo>
                  <a:lnTo>
                    <a:pt x="48" y="50"/>
                  </a:lnTo>
                  <a:lnTo>
                    <a:pt x="50" y="70"/>
                  </a:lnTo>
                  <a:lnTo>
                    <a:pt x="54" y="90"/>
                  </a:lnTo>
                  <a:lnTo>
                    <a:pt x="28" y="68"/>
                  </a:lnTo>
                  <a:lnTo>
                    <a:pt x="18" y="80"/>
                  </a:lnTo>
                  <a:lnTo>
                    <a:pt x="8" y="90"/>
                  </a:lnTo>
                  <a:lnTo>
                    <a:pt x="2" y="68"/>
                  </a:lnTo>
                  <a:lnTo>
                    <a:pt x="0" y="46"/>
                  </a:lnTo>
                  <a:lnTo>
                    <a:pt x="2" y="22"/>
                  </a:lnTo>
                  <a:lnTo>
                    <a:pt x="4" y="0"/>
                  </a:lnTo>
                  <a:lnTo>
                    <a:pt x="16" y="18"/>
                  </a:lnTo>
                  <a:lnTo>
                    <a:pt x="40" y="0"/>
                  </a:lnTo>
                  <a:lnTo>
                    <a:pt x="50" y="8"/>
                  </a:lnTo>
                  <a:close/>
                </a:path>
              </a:pathLst>
            </a:custGeom>
            <a:grpFill/>
            <a:ln w="9525">
              <a:noFill/>
              <a:round/>
              <a:headEnd/>
              <a:tailEnd/>
            </a:ln>
          </p:spPr>
          <p:txBody>
            <a:bodyPr/>
            <a:lstStyle/>
            <a:p>
              <a:endParaRPr lang="ko-KR" altLang="en-US" dirty="0"/>
            </a:p>
          </p:txBody>
        </p:sp>
        <p:sp>
          <p:nvSpPr>
            <p:cNvPr id="24" name="Freeform 892"/>
            <p:cNvSpPr>
              <a:spLocks/>
            </p:cNvSpPr>
            <p:nvPr/>
          </p:nvSpPr>
          <p:spPr bwMode="auto">
            <a:xfrm>
              <a:off x="7242175" y="6347743"/>
              <a:ext cx="149225" cy="139700"/>
            </a:xfrm>
            <a:custGeom>
              <a:avLst/>
              <a:gdLst>
                <a:gd name="T0" fmla="*/ 44 w 94"/>
                <a:gd name="T1" fmla="*/ 6 h 88"/>
                <a:gd name="T2" fmla="*/ 44 w 94"/>
                <a:gd name="T3" fmla="*/ 6 h 88"/>
                <a:gd name="T4" fmla="*/ 54 w 94"/>
                <a:gd name="T5" fmla="*/ 20 h 88"/>
                <a:gd name="T6" fmla="*/ 66 w 94"/>
                <a:gd name="T7" fmla="*/ 34 h 88"/>
                <a:gd name="T8" fmla="*/ 80 w 94"/>
                <a:gd name="T9" fmla="*/ 48 h 88"/>
                <a:gd name="T10" fmla="*/ 94 w 94"/>
                <a:gd name="T11" fmla="*/ 58 h 88"/>
                <a:gd name="T12" fmla="*/ 94 w 94"/>
                <a:gd name="T13" fmla="*/ 58 h 88"/>
                <a:gd name="T14" fmla="*/ 60 w 94"/>
                <a:gd name="T15" fmla="*/ 58 h 88"/>
                <a:gd name="T16" fmla="*/ 60 w 94"/>
                <a:gd name="T17" fmla="*/ 58 h 88"/>
                <a:gd name="T18" fmla="*/ 58 w 94"/>
                <a:gd name="T19" fmla="*/ 74 h 88"/>
                <a:gd name="T20" fmla="*/ 58 w 94"/>
                <a:gd name="T21" fmla="*/ 88 h 88"/>
                <a:gd name="T22" fmla="*/ 58 w 94"/>
                <a:gd name="T23" fmla="*/ 88 h 88"/>
                <a:gd name="T24" fmla="*/ 40 w 94"/>
                <a:gd name="T25" fmla="*/ 74 h 88"/>
                <a:gd name="T26" fmla="*/ 24 w 94"/>
                <a:gd name="T27" fmla="*/ 56 h 88"/>
                <a:gd name="T28" fmla="*/ 10 w 94"/>
                <a:gd name="T29" fmla="*/ 38 h 88"/>
                <a:gd name="T30" fmla="*/ 0 w 94"/>
                <a:gd name="T31" fmla="*/ 18 h 88"/>
                <a:gd name="T32" fmla="*/ 10 w 94"/>
                <a:gd name="T33" fmla="*/ 26 h 88"/>
                <a:gd name="T34" fmla="*/ 26 w 94"/>
                <a:gd name="T35" fmla="*/ 0 h 88"/>
                <a:gd name="T36" fmla="*/ 44 w 94"/>
                <a:gd name="T37" fmla="*/ 6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4"/>
                <a:gd name="T58" fmla="*/ 0 h 88"/>
                <a:gd name="T59" fmla="*/ 94 w 94"/>
                <a:gd name="T60" fmla="*/ 88 h 8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4" h="88">
                  <a:moveTo>
                    <a:pt x="44" y="6"/>
                  </a:moveTo>
                  <a:lnTo>
                    <a:pt x="44" y="6"/>
                  </a:lnTo>
                  <a:lnTo>
                    <a:pt x="54" y="20"/>
                  </a:lnTo>
                  <a:lnTo>
                    <a:pt x="66" y="34"/>
                  </a:lnTo>
                  <a:lnTo>
                    <a:pt x="80" y="48"/>
                  </a:lnTo>
                  <a:lnTo>
                    <a:pt x="94" y="58"/>
                  </a:lnTo>
                  <a:lnTo>
                    <a:pt x="60" y="58"/>
                  </a:lnTo>
                  <a:lnTo>
                    <a:pt x="58" y="74"/>
                  </a:lnTo>
                  <a:lnTo>
                    <a:pt x="58" y="88"/>
                  </a:lnTo>
                  <a:lnTo>
                    <a:pt x="40" y="74"/>
                  </a:lnTo>
                  <a:lnTo>
                    <a:pt x="24" y="56"/>
                  </a:lnTo>
                  <a:lnTo>
                    <a:pt x="10" y="38"/>
                  </a:lnTo>
                  <a:lnTo>
                    <a:pt x="0" y="18"/>
                  </a:lnTo>
                  <a:lnTo>
                    <a:pt x="10" y="26"/>
                  </a:lnTo>
                  <a:lnTo>
                    <a:pt x="26" y="0"/>
                  </a:lnTo>
                  <a:lnTo>
                    <a:pt x="44" y="6"/>
                  </a:lnTo>
                  <a:close/>
                </a:path>
              </a:pathLst>
            </a:custGeom>
            <a:grpFill/>
            <a:ln w="9525">
              <a:noFill/>
              <a:round/>
              <a:headEnd/>
              <a:tailEnd/>
            </a:ln>
          </p:spPr>
          <p:txBody>
            <a:bodyPr/>
            <a:lstStyle/>
            <a:p>
              <a:endParaRPr lang="ko-KR" altLang="en-US" dirty="0"/>
            </a:p>
          </p:txBody>
        </p:sp>
      </p:gr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7572" y="1153220"/>
            <a:ext cx="1830900" cy="243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038" y="1153221"/>
            <a:ext cx="1815598" cy="243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4838" y="1077500"/>
            <a:ext cx="1893527" cy="2514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6108" y="1077500"/>
            <a:ext cx="1871211" cy="2514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50362" y="3582193"/>
            <a:ext cx="1904869" cy="2514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037" y="3721298"/>
            <a:ext cx="1815598" cy="243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5"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17572" y="3721296"/>
            <a:ext cx="1887266" cy="2375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6"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04840" y="3620407"/>
            <a:ext cx="1893526" cy="2531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텍스트 개체 틀 66"/>
          <p:cNvSpPr txBox="1">
            <a:spLocks/>
          </p:cNvSpPr>
          <p:nvPr/>
        </p:nvSpPr>
        <p:spPr bwMode="auto">
          <a:xfrm>
            <a:off x="643746" y="6600825"/>
            <a:ext cx="1857914" cy="257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228600" indent="-228600" algn="l" rtl="0" eaLnBrk="0" fontAlgn="base" latinLnBrk="1" hangingPunct="0">
              <a:lnSpc>
                <a:spcPct val="90000"/>
              </a:lnSpc>
              <a:spcBef>
                <a:spcPts val="1000"/>
              </a:spcBef>
              <a:spcAft>
                <a:spcPct val="0"/>
              </a:spcAft>
              <a:buFont typeface="Arial" charset="0"/>
              <a:buNone/>
              <a:defRPr sz="1000" b="1" kern="1200">
                <a:solidFill>
                  <a:schemeClr val="accent1"/>
                </a:solidFill>
                <a:latin typeface="+mn-ea"/>
                <a:ea typeface="+mn-ea"/>
                <a:cs typeface="+mn-cs"/>
              </a:defRPr>
            </a:lvl1pPr>
            <a:lvl2pPr marL="685800" indent="-228600" algn="l" rtl="0" eaLnBrk="0" fontAlgn="base" latinLnBrk="1"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latinLnBrk="1"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latinLnBrk="1"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latinLnBrk="1"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mtClean="0"/>
              <a:t>Korea EPC company</a:t>
            </a:r>
            <a:endParaRPr lang="ko-KR" altLang="en-US" dirty="0"/>
          </a:p>
        </p:txBody>
      </p:sp>
      <p:pic>
        <p:nvPicPr>
          <p:cNvPr id="32"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8858" y="6639478"/>
            <a:ext cx="578508" cy="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0213" y="4512906"/>
            <a:ext cx="3372484" cy="206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5319" y="886813"/>
            <a:ext cx="3167378" cy="2388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 y="1076014"/>
            <a:ext cx="2505692" cy="261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754093"/>
            <a:ext cx="2615108" cy="2766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텍스트 개체 틀 66"/>
          <p:cNvSpPr>
            <a:spLocks noGrp="1"/>
          </p:cNvSpPr>
          <p:nvPr>
            <p:ph type="body" sz="quarter" idx="11"/>
          </p:nvPr>
        </p:nvSpPr>
        <p:spPr>
          <a:xfrm>
            <a:off x="643746" y="6600825"/>
            <a:ext cx="1857914" cy="257175"/>
          </a:xfrm>
        </p:spPr>
        <p:txBody>
          <a:bodyPr/>
          <a:lstStyle/>
          <a:p>
            <a:r>
              <a:rPr lang="en-US" altLang="ko-KR" dirty="0" smtClean="0"/>
              <a:t>Korea EPC company</a:t>
            </a:r>
            <a:endParaRPr lang="ko-KR" altLang="en-US" dirty="0"/>
          </a:p>
        </p:txBody>
      </p:sp>
      <p:sp>
        <p:nvSpPr>
          <p:cNvPr id="68" name="텍스트 개체 틀 67"/>
          <p:cNvSpPr>
            <a:spLocks noGrp="1"/>
          </p:cNvSpPr>
          <p:nvPr>
            <p:ph type="body" sz="quarter" idx="17"/>
          </p:nvPr>
        </p:nvSpPr>
        <p:spPr/>
        <p:txBody>
          <a:bodyPr/>
          <a:lstStyle/>
          <a:p>
            <a:endParaRPr lang="ko-KR" altLang="en-US" dirty="0"/>
          </a:p>
        </p:txBody>
      </p:sp>
      <p:sp>
        <p:nvSpPr>
          <p:cNvPr id="62" name="텍스트 개체 틀 61"/>
          <p:cNvSpPr>
            <a:spLocks noGrp="1"/>
          </p:cNvSpPr>
          <p:nvPr>
            <p:ph type="body" sz="quarter" idx="16"/>
          </p:nvPr>
        </p:nvSpPr>
        <p:spPr>
          <a:xfrm>
            <a:off x="341075" y="401079"/>
            <a:ext cx="6210300" cy="428625"/>
          </a:xfrm>
        </p:spPr>
        <p:txBody>
          <a:bodyPr/>
          <a:lstStyle/>
          <a:p>
            <a:r>
              <a:rPr lang="en-US" altLang="ko-KR" dirty="0" smtClean="0">
                <a:latin typeface="HY헤드라인M" pitchFamily="18" charset="-127"/>
                <a:ea typeface="HY헤드라인M" pitchFamily="18" charset="-127"/>
              </a:rPr>
              <a:t>2.1. Affiliated Companies </a:t>
            </a:r>
            <a:r>
              <a:rPr lang="en-US" altLang="ko-KR" dirty="0">
                <a:latin typeface="HY헤드라인M" pitchFamily="18" charset="-127"/>
                <a:ea typeface="HY헤드라인M" pitchFamily="18" charset="-127"/>
              </a:rPr>
              <a:t>of </a:t>
            </a:r>
            <a:r>
              <a:rPr lang="en-US" altLang="ko-KR" dirty="0" smtClean="0">
                <a:latin typeface="HY헤드라인M" pitchFamily="18" charset="-127"/>
                <a:ea typeface="HY헤드라인M" pitchFamily="18" charset="-127"/>
              </a:rPr>
              <a:t>KEPC</a:t>
            </a:r>
            <a:endParaRPr lang="en-US" altLang="ko-KR" dirty="0">
              <a:latin typeface="HY헤드라인M" pitchFamily="18" charset="-127"/>
              <a:ea typeface="HY헤드라인M" pitchFamily="18" charset="-127"/>
            </a:endParaRPr>
          </a:p>
          <a:p>
            <a:r>
              <a:rPr lang="en-US" altLang="ko-KR" dirty="0" smtClean="0"/>
              <a:t> Your text here</a:t>
            </a:r>
          </a:p>
        </p:txBody>
      </p:sp>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858" y="6639478"/>
            <a:ext cx="578508" cy="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타원 7"/>
          <p:cNvSpPr/>
          <p:nvPr/>
        </p:nvSpPr>
        <p:spPr>
          <a:xfrm>
            <a:off x="2880824" y="2863490"/>
            <a:ext cx="3750112" cy="194637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직사각형 8"/>
          <p:cNvSpPr/>
          <p:nvPr/>
        </p:nvSpPr>
        <p:spPr>
          <a:xfrm>
            <a:off x="3511127" y="3442548"/>
            <a:ext cx="2285923" cy="722302"/>
          </a:xfrm>
          <a:prstGeom prst="rect">
            <a:avLst/>
          </a:prstGeom>
        </p:spPr>
        <p:txBody>
          <a:bodyPr wrap="none">
            <a:prstTxWarp prst="textFadeUp">
              <a:avLst>
                <a:gd name="adj" fmla="val 9167"/>
              </a:avLst>
            </a:prstTxWarp>
            <a:spAutoFit/>
          </a:bodyPr>
          <a:lstStyle/>
          <a:p>
            <a:r>
              <a:rPr lang="en-US" altLang="ko-KR" sz="2400" b="1" dirty="0" smtClean="0">
                <a:solidFill>
                  <a:srgbClr val="FF0000"/>
                </a:solidFill>
                <a:latin typeface="한컴 바겐세일 M" pitchFamily="18" charset="-127"/>
                <a:ea typeface="한컴 바겐세일 M" pitchFamily="18" charset="-127"/>
              </a:rPr>
              <a:t>EPC</a:t>
            </a:r>
            <a:endParaRPr lang="ko-KR" altLang="en-US" sz="2400" b="1" dirty="0">
              <a:solidFill>
                <a:srgbClr val="FF0000"/>
              </a:solidFill>
              <a:latin typeface="한컴 바겐세일 M" pitchFamily="18" charset="-127"/>
              <a:ea typeface="한컴 바겐세일 M" pitchFamily="18" charset="-127"/>
            </a:endParaRPr>
          </a:p>
        </p:txBody>
      </p:sp>
      <p:sp>
        <p:nvSpPr>
          <p:cNvPr id="10" name="타원 9"/>
          <p:cNvSpPr/>
          <p:nvPr/>
        </p:nvSpPr>
        <p:spPr>
          <a:xfrm>
            <a:off x="2880824" y="4051558"/>
            <a:ext cx="1260606" cy="457226"/>
          </a:xfrm>
          <a:prstGeom prst="ellipse">
            <a:avLst/>
          </a:prstGeom>
          <a:gradFill flip="none" rotWithShape="1">
            <a:gsLst>
              <a:gs pos="0">
                <a:schemeClr val="tx1">
                  <a:lumMod val="100000"/>
                </a:schemeClr>
              </a:gs>
              <a:gs pos="97000">
                <a:schemeClr val="tx1">
                  <a:tint val="23500"/>
                  <a:satMod val="16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Y헤드라인M" pitchFamily="18" charset="-127"/>
              <a:ea typeface="HY헤드라인M" pitchFamily="18" charset="-127"/>
            </a:endParaRPr>
          </a:p>
        </p:txBody>
      </p:sp>
      <p:sp>
        <p:nvSpPr>
          <p:cNvPr id="11" name="타원 10"/>
          <p:cNvSpPr/>
          <p:nvPr/>
        </p:nvSpPr>
        <p:spPr>
          <a:xfrm>
            <a:off x="5088045" y="4825853"/>
            <a:ext cx="1714547" cy="457226"/>
          </a:xfrm>
          <a:prstGeom prst="ellipse">
            <a:avLst/>
          </a:prstGeom>
          <a:gradFill flip="none" rotWithShape="1">
            <a:gsLst>
              <a:gs pos="0">
                <a:schemeClr val="tx1">
                  <a:lumMod val="100000"/>
                </a:schemeClr>
              </a:gs>
              <a:gs pos="97000">
                <a:schemeClr val="tx1">
                  <a:tint val="23500"/>
                  <a:satMod val="16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HY헤드라인M" pitchFamily="18" charset="-127"/>
              <a:ea typeface="HY헤드라인M" pitchFamily="18" charset="-127"/>
            </a:endParaRPr>
          </a:p>
        </p:txBody>
      </p:sp>
      <p:sp>
        <p:nvSpPr>
          <p:cNvPr id="12" name="타원 11"/>
          <p:cNvSpPr/>
          <p:nvPr/>
        </p:nvSpPr>
        <p:spPr>
          <a:xfrm>
            <a:off x="4793433" y="3083320"/>
            <a:ext cx="826619" cy="299817"/>
          </a:xfrm>
          <a:prstGeom prst="ellipse">
            <a:avLst/>
          </a:prstGeom>
          <a:gradFill flip="none" rotWithShape="1">
            <a:gsLst>
              <a:gs pos="0">
                <a:schemeClr val="tx1">
                  <a:lumMod val="100000"/>
                </a:schemeClr>
              </a:gs>
              <a:gs pos="97000">
                <a:schemeClr val="tx1">
                  <a:tint val="23500"/>
                  <a:satMod val="16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3" name="그림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354" y="3109859"/>
            <a:ext cx="1634289" cy="1609065"/>
          </a:xfrm>
          <a:prstGeom prst="rect">
            <a:avLst/>
          </a:prstGeom>
        </p:spPr>
      </p:pic>
      <p:pic>
        <p:nvPicPr>
          <p:cNvPr id="14" name="그림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1285" y="4280170"/>
            <a:ext cx="1841308" cy="1824137"/>
          </a:xfrm>
          <a:prstGeom prst="rect">
            <a:avLst/>
          </a:prstGeom>
        </p:spPr>
      </p:pic>
      <p:grpSp>
        <p:nvGrpSpPr>
          <p:cNvPr id="19" name="그룹 18"/>
          <p:cNvGrpSpPr/>
          <p:nvPr/>
        </p:nvGrpSpPr>
        <p:grpSpPr>
          <a:xfrm>
            <a:off x="1504864" y="3320766"/>
            <a:ext cx="1628889" cy="902047"/>
            <a:chOff x="319618" y="3571457"/>
            <a:chExt cx="1994781" cy="1001293"/>
          </a:xfrm>
        </p:grpSpPr>
        <p:sp>
          <p:nvSpPr>
            <p:cNvPr id="20" name="TextBox 19"/>
            <p:cNvSpPr txBox="1"/>
            <p:nvPr/>
          </p:nvSpPr>
          <p:spPr>
            <a:xfrm>
              <a:off x="319618" y="3923636"/>
              <a:ext cx="1994781" cy="649114"/>
            </a:xfrm>
            <a:prstGeom prst="rect">
              <a:avLst/>
            </a:prstGeom>
            <a:noFill/>
          </p:spPr>
          <p:txBody>
            <a:bodyPr wrap="square" rtlCol="0">
              <a:spAutoFit/>
            </a:bodyPr>
            <a:lstStyle/>
            <a:p>
              <a:pPr algn="ctr"/>
              <a:r>
                <a:rPr kumimoji="1" lang="en-US" altLang="ko-KR" sz="1600" b="1" kern="0" dirty="0" smtClean="0">
                  <a:solidFill>
                    <a:schemeClr val="bg1"/>
                  </a:solidFill>
                  <a:latin typeface="HY헤드라인M" pitchFamily="18" charset="-127"/>
                  <a:ea typeface="HY헤드라인M" pitchFamily="18" charset="-127"/>
                  <a:cs typeface="굴림" pitchFamily="50" charset="-127"/>
                </a:rPr>
                <a:t>PV structure</a:t>
              </a:r>
            </a:p>
            <a:p>
              <a:pPr algn="ctr"/>
              <a:r>
                <a:rPr kumimoji="1" lang="en-US" altLang="ko-KR" sz="1600" b="1" kern="0" dirty="0" smtClean="0">
                  <a:solidFill>
                    <a:schemeClr val="bg1"/>
                  </a:solidFill>
                  <a:latin typeface="HY헤드라인M" pitchFamily="18" charset="-127"/>
                  <a:ea typeface="HY헤드라인M" pitchFamily="18" charset="-127"/>
                  <a:cs typeface="굴림" pitchFamily="50" charset="-127"/>
                </a:rPr>
                <a:t>Pipe, Fittings</a:t>
              </a:r>
            </a:p>
          </p:txBody>
        </p:sp>
        <p:sp>
          <p:nvSpPr>
            <p:cNvPr id="21" name="TextBox 20"/>
            <p:cNvSpPr txBox="1"/>
            <p:nvPr/>
          </p:nvSpPr>
          <p:spPr>
            <a:xfrm>
              <a:off x="825900" y="3571457"/>
              <a:ext cx="912340" cy="375803"/>
            </a:xfrm>
            <a:prstGeom prst="rect">
              <a:avLst/>
            </a:prstGeom>
            <a:noFill/>
          </p:spPr>
          <p:txBody>
            <a:bodyPr wrap="square" rtlCol="0">
              <a:spAutoFit/>
            </a:bodyPr>
            <a:lstStyle/>
            <a:p>
              <a:pPr algn="ctr"/>
              <a:r>
                <a:rPr kumimoji="1" lang="en-US" altLang="ko-KR" sz="1600" b="1" u="sng" kern="0" dirty="0" smtClean="0">
                  <a:solidFill>
                    <a:schemeClr val="bg1"/>
                  </a:solidFill>
                  <a:latin typeface="HY헤드라인M" pitchFamily="18" charset="-127"/>
                  <a:ea typeface="HY헤드라인M" pitchFamily="18" charset="-127"/>
                  <a:cs typeface="Arial" panose="020B0604020202020204" pitchFamily="34" charset="0"/>
                </a:rPr>
                <a:t>KEPC</a:t>
              </a:r>
              <a:endParaRPr kumimoji="1" lang="ko-KR" altLang="en-US" sz="1600" b="1" u="sng" kern="0" dirty="0">
                <a:solidFill>
                  <a:schemeClr val="bg1"/>
                </a:solidFill>
                <a:latin typeface="HY헤드라인M" pitchFamily="18" charset="-127"/>
                <a:ea typeface="HY헤드라인M" pitchFamily="18" charset="-127"/>
                <a:cs typeface="Arial" panose="020B0604020202020204" pitchFamily="34" charset="0"/>
              </a:endParaRPr>
            </a:p>
          </p:txBody>
        </p:sp>
      </p:grpSp>
      <p:grpSp>
        <p:nvGrpSpPr>
          <p:cNvPr id="22" name="그룹 21"/>
          <p:cNvGrpSpPr/>
          <p:nvPr/>
        </p:nvGrpSpPr>
        <p:grpSpPr>
          <a:xfrm>
            <a:off x="5089730" y="4598735"/>
            <a:ext cx="1474658" cy="901278"/>
            <a:chOff x="4769113" y="4723770"/>
            <a:chExt cx="1584176" cy="811994"/>
          </a:xfrm>
        </p:grpSpPr>
        <p:sp>
          <p:nvSpPr>
            <p:cNvPr id="23" name="TextBox 22"/>
            <p:cNvSpPr txBox="1"/>
            <p:nvPr/>
          </p:nvSpPr>
          <p:spPr>
            <a:xfrm>
              <a:off x="4769113" y="5258476"/>
              <a:ext cx="1584176" cy="277288"/>
            </a:xfrm>
            <a:prstGeom prst="rect">
              <a:avLst/>
            </a:prstGeom>
            <a:noFill/>
          </p:spPr>
          <p:txBody>
            <a:bodyPr wrap="square" rtlCol="0">
              <a:spAutoFit/>
            </a:bodyPr>
            <a:lstStyle/>
            <a:p>
              <a:pPr algn="ctr"/>
              <a:r>
                <a:rPr kumimoji="1" lang="en-US" altLang="ko-KR" sz="1400" b="1" kern="0" dirty="0" smtClean="0">
                  <a:solidFill>
                    <a:srgbClr val="FFFFFF"/>
                  </a:solidFill>
                  <a:latin typeface="HY헤드라인M" pitchFamily="18" charset="-127"/>
                  <a:ea typeface="HY헤드라인M" pitchFamily="18" charset="-127"/>
                  <a:cs typeface="굴림" pitchFamily="50" charset="-127"/>
                </a:rPr>
                <a:t>Apparel</a:t>
              </a:r>
              <a:endParaRPr kumimoji="1" lang="ko-KR" altLang="en-US" sz="1400" b="1" kern="0" dirty="0">
                <a:solidFill>
                  <a:srgbClr val="FFFFFF"/>
                </a:solidFill>
                <a:latin typeface="HY헤드라인M" pitchFamily="18" charset="-127"/>
                <a:ea typeface="HY헤드라인M" pitchFamily="18" charset="-127"/>
                <a:cs typeface="굴림" pitchFamily="50" charset="-127"/>
              </a:endParaRPr>
            </a:p>
          </p:txBody>
        </p:sp>
        <p:sp>
          <p:nvSpPr>
            <p:cNvPr id="24" name="TextBox 23"/>
            <p:cNvSpPr txBox="1"/>
            <p:nvPr/>
          </p:nvSpPr>
          <p:spPr>
            <a:xfrm>
              <a:off x="4875916" y="4723770"/>
              <a:ext cx="1370571" cy="277287"/>
            </a:xfrm>
            <a:prstGeom prst="rect">
              <a:avLst/>
            </a:prstGeom>
            <a:noFill/>
          </p:spPr>
          <p:txBody>
            <a:bodyPr wrap="square" rtlCol="0">
              <a:spAutoFit/>
            </a:bodyPr>
            <a:lstStyle/>
            <a:p>
              <a:pPr algn="ctr"/>
              <a:r>
                <a:rPr kumimoji="1" lang="en-US" altLang="ko-KR" sz="1400" b="1" u="sng" kern="0" dirty="0" smtClean="0">
                  <a:solidFill>
                    <a:srgbClr val="FFFFFF"/>
                  </a:solidFill>
                  <a:latin typeface="HY헤드라인M" pitchFamily="18" charset="-127"/>
                  <a:ea typeface="HY헤드라인M" pitchFamily="18" charset="-127"/>
                  <a:cs typeface="Arial" panose="020B0604020202020204" pitchFamily="34" charset="0"/>
                </a:rPr>
                <a:t>ELE BIRD</a:t>
              </a:r>
              <a:endParaRPr kumimoji="1" lang="ko-KR" altLang="en-US" sz="1400" b="1" u="sng" kern="0" dirty="0">
                <a:solidFill>
                  <a:srgbClr val="FFFFFF"/>
                </a:solidFill>
                <a:latin typeface="HY헤드라인M" pitchFamily="18" charset="-127"/>
                <a:ea typeface="HY헤드라인M" pitchFamily="18" charset="-127"/>
                <a:cs typeface="Arial" panose="020B0604020202020204" pitchFamily="34" charset="0"/>
              </a:endParaRPr>
            </a:p>
          </p:txBody>
        </p:sp>
      </p:grpSp>
      <p:pic>
        <p:nvPicPr>
          <p:cNvPr id="25"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8103" y="1238738"/>
            <a:ext cx="1973912" cy="1763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2965159" y="2142474"/>
            <a:ext cx="1293599" cy="584775"/>
          </a:xfrm>
          <a:prstGeom prst="rect">
            <a:avLst/>
          </a:prstGeom>
          <a:noFill/>
        </p:spPr>
        <p:txBody>
          <a:bodyPr wrap="square" rtlCol="0">
            <a:spAutoFit/>
          </a:bodyPr>
          <a:lstStyle/>
          <a:p>
            <a:pPr algn="ctr"/>
            <a:r>
              <a:rPr lang="en-US" altLang="ko-KR" sz="1600" b="1" dirty="0" smtClean="0">
                <a:solidFill>
                  <a:schemeClr val="bg1"/>
                </a:solidFill>
                <a:latin typeface="HY헤드라인M" pitchFamily="18" charset="-127"/>
                <a:ea typeface="HY헤드라인M" pitchFamily="18" charset="-127"/>
              </a:rPr>
              <a:t>Lost Foam Casting</a:t>
            </a:r>
            <a:endParaRPr lang="ko-KR" altLang="en-US" sz="1600" b="1" dirty="0">
              <a:solidFill>
                <a:schemeClr val="bg1"/>
              </a:solidFill>
              <a:latin typeface="HY헤드라인M" pitchFamily="18" charset="-127"/>
              <a:ea typeface="HY헤드라인M" pitchFamily="18" charset="-127"/>
            </a:endParaRPr>
          </a:p>
        </p:txBody>
      </p:sp>
      <p:sp>
        <p:nvSpPr>
          <p:cNvPr id="27" name="TextBox 26"/>
          <p:cNvSpPr txBox="1"/>
          <p:nvPr/>
        </p:nvSpPr>
        <p:spPr>
          <a:xfrm>
            <a:off x="2902509" y="1781929"/>
            <a:ext cx="1309600" cy="338554"/>
          </a:xfrm>
          <a:prstGeom prst="rect">
            <a:avLst/>
          </a:prstGeom>
          <a:noFill/>
        </p:spPr>
        <p:txBody>
          <a:bodyPr wrap="square" rtlCol="0">
            <a:spAutoFit/>
          </a:bodyPr>
          <a:lstStyle/>
          <a:p>
            <a:pPr algn="ctr"/>
            <a:r>
              <a:rPr kumimoji="1" lang="en-US" altLang="ko-KR" sz="1600" b="1" u="sng" kern="0" dirty="0" smtClean="0">
                <a:solidFill>
                  <a:srgbClr val="FFFFFF"/>
                </a:solidFill>
                <a:latin typeface="HY헤드라인M" pitchFamily="18" charset="-127"/>
                <a:ea typeface="HY헤드라인M" pitchFamily="18" charset="-127"/>
                <a:cs typeface="Arial" panose="020B0604020202020204" pitchFamily="34" charset="0"/>
              </a:rPr>
              <a:t>SEWOON</a:t>
            </a:r>
            <a:endParaRPr kumimoji="1" lang="ko-KR" altLang="en-US" sz="1600" b="1" u="sng" kern="0" dirty="0">
              <a:solidFill>
                <a:srgbClr val="FFFFFF"/>
              </a:solidFill>
              <a:latin typeface="HY헤드라인M" pitchFamily="18" charset="-127"/>
              <a:ea typeface="HY헤드라인M" pitchFamily="18" charset="-127"/>
              <a:cs typeface="Arial" panose="020B0604020202020204" pitchFamily="34" charset="0"/>
            </a:endParaRPr>
          </a:p>
        </p:txBody>
      </p:sp>
      <p:pic>
        <p:nvPicPr>
          <p:cNvPr id="28"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60303" y="1199461"/>
            <a:ext cx="1790754" cy="1763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4578304" y="2489815"/>
            <a:ext cx="1628889" cy="338554"/>
          </a:xfrm>
          <a:prstGeom prst="rect">
            <a:avLst/>
          </a:prstGeom>
          <a:noFill/>
        </p:spPr>
        <p:txBody>
          <a:bodyPr wrap="square" rtlCol="0">
            <a:spAutoFit/>
          </a:bodyPr>
          <a:lstStyle/>
          <a:p>
            <a:pPr algn="ctr"/>
            <a:r>
              <a:rPr lang="en-US" altLang="ko-KR" sz="1600" b="1" kern="0" dirty="0" smtClean="0">
                <a:solidFill>
                  <a:schemeClr val="bg1"/>
                </a:solidFill>
                <a:latin typeface="휴먼둥근헤드라인" pitchFamily="18" charset="-127"/>
                <a:ea typeface="휴먼둥근헤드라인" pitchFamily="18" charset="-127"/>
                <a:cs typeface="굴림" pitchFamily="50" charset="-127"/>
              </a:rPr>
              <a:t>Fe-Si</a:t>
            </a:r>
            <a:endParaRPr kumimoji="1" lang="en-US" altLang="ko-KR" sz="1600" b="1" kern="0" dirty="0" smtClean="0">
              <a:solidFill>
                <a:schemeClr val="bg1"/>
              </a:solidFill>
              <a:latin typeface="휴먼둥근헤드라인" pitchFamily="18" charset="-127"/>
              <a:ea typeface="휴먼둥근헤드라인" pitchFamily="18" charset="-127"/>
              <a:cs typeface="굴림" pitchFamily="50" charset="-127"/>
            </a:endParaRPr>
          </a:p>
        </p:txBody>
      </p:sp>
      <p:sp>
        <p:nvSpPr>
          <p:cNvPr id="30" name="TextBox 29"/>
          <p:cNvSpPr txBox="1"/>
          <p:nvPr/>
        </p:nvSpPr>
        <p:spPr>
          <a:xfrm>
            <a:off x="4739888" y="1581874"/>
            <a:ext cx="1305720" cy="738664"/>
          </a:xfrm>
          <a:prstGeom prst="rect">
            <a:avLst/>
          </a:prstGeom>
          <a:noFill/>
        </p:spPr>
        <p:txBody>
          <a:bodyPr wrap="square" rtlCol="0">
            <a:spAutoFit/>
          </a:bodyPr>
          <a:lstStyle/>
          <a:p>
            <a:pPr algn="ctr"/>
            <a:r>
              <a:rPr kumimoji="1" lang="en-US" altLang="ko-KR" sz="1400" b="1" u="sng" kern="0" dirty="0" smtClean="0">
                <a:solidFill>
                  <a:schemeClr val="bg1"/>
                </a:solidFill>
                <a:latin typeface="휴먼둥근헤드라인" pitchFamily="18" charset="-127"/>
                <a:ea typeface="휴먼둥근헤드라인" pitchFamily="18" charset="-127"/>
                <a:cs typeface="Arial" panose="020B0604020202020204" pitchFamily="34" charset="0"/>
              </a:rPr>
              <a:t>SY Trade </a:t>
            </a:r>
          </a:p>
          <a:p>
            <a:pPr algn="ctr"/>
            <a:r>
              <a:rPr kumimoji="1" lang="en-US" altLang="ko-KR" sz="1400" b="1" u="sng" kern="0" dirty="0" smtClean="0">
                <a:solidFill>
                  <a:schemeClr val="bg1"/>
                </a:solidFill>
                <a:latin typeface="휴먼둥근헤드라인" pitchFamily="18" charset="-127"/>
                <a:ea typeface="휴먼둥근헤드라인" pitchFamily="18" charset="-127"/>
                <a:cs typeface="Arial" panose="020B0604020202020204" pitchFamily="34" charset="0"/>
              </a:rPr>
              <a:t>in Hong </a:t>
            </a:r>
            <a:r>
              <a:rPr kumimoji="1" lang="en-US" altLang="ko-KR" sz="1400" b="1" u="sng" kern="0" dirty="0" err="1" smtClean="0">
                <a:solidFill>
                  <a:schemeClr val="bg1"/>
                </a:solidFill>
                <a:latin typeface="휴먼둥근헤드라인" pitchFamily="18" charset="-127"/>
                <a:ea typeface="휴먼둥근헤드라인" pitchFamily="18" charset="-127"/>
                <a:cs typeface="Arial" panose="020B0604020202020204" pitchFamily="34" charset="0"/>
              </a:rPr>
              <a:t>kong</a:t>
            </a:r>
            <a:endParaRPr kumimoji="1" lang="ko-KR" altLang="en-US" sz="1400" b="1" u="sng" kern="0" dirty="0">
              <a:solidFill>
                <a:schemeClr val="bg1"/>
              </a:solidFill>
              <a:latin typeface="휴먼둥근헤드라인" pitchFamily="18" charset="-127"/>
              <a:ea typeface="휴먼둥근헤드라인" pitchFamily="18" charset="-127"/>
              <a:cs typeface="Arial" panose="020B0604020202020204" pitchFamily="34" charset="0"/>
            </a:endParaRPr>
          </a:p>
        </p:txBody>
      </p:sp>
      <p:pic>
        <p:nvPicPr>
          <p:cNvPr id="34" name="그림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48188" y="2912854"/>
            <a:ext cx="1637508" cy="1635262"/>
          </a:xfrm>
          <a:prstGeom prst="rect">
            <a:avLst/>
          </a:prstGeom>
        </p:spPr>
      </p:pic>
      <p:sp>
        <p:nvSpPr>
          <p:cNvPr id="36" name="TextBox 35"/>
          <p:cNvSpPr txBox="1"/>
          <p:nvPr/>
        </p:nvSpPr>
        <p:spPr>
          <a:xfrm>
            <a:off x="6393361" y="3584817"/>
            <a:ext cx="1293599" cy="338554"/>
          </a:xfrm>
          <a:prstGeom prst="rect">
            <a:avLst/>
          </a:prstGeom>
          <a:noFill/>
        </p:spPr>
        <p:txBody>
          <a:bodyPr wrap="square" rtlCol="0">
            <a:spAutoFit/>
          </a:bodyPr>
          <a:lstStyle/>
          <a:p>
            <a:pPr algn="ctr"/>
            <a:r>
              <a:rPr kumimoji="1" lang="en-US" altLang="ko-KR" sz="1600" b="1" kern="0" dirty="0" smtClean="0">
                <a:solidFill>
                  <a:srgbClr val="FFFFFF"/>
                </a:solidFill>
                <a:latin typeface="HY헤드라인M" pitchFamily="18" charset="-127"/>
                <a:ea typeface="HY헤드라인M" pitchFamily="18" charset="-127"/>
                <a:cs typeface="굴림" pitchFamily="50" charset="-127"/>
              </a:rPr>
              <a:t>Agriculture</a:t>
            </a:r>
            <a:endParaRPr kumimoji="1" lang="ko-KR" altLang="en-US" sz="1600" b="1" kern="0" dirty="0">
              <a:solidFill>
                <a:srgbClr val="FFFFFF"/>
              </a:solidFill>
              <a:latin typeface="HY헤드라인M" pitchFamily="18" charset="-127"/>
              <a:ea typeface="HY헤드라인M" pitchFamily="18" charset="-127"/>
              <a:cs typeface="굴림" pitchFamily="50" charset="-127"/>
            </a:endParaRPr>
          </a:p>
        </p:txBody>
      </p:sp>
      <p:sp>
        <p:nvSpPr>
          <p:cNvPr id="37" name="TextBox 36"/>
          <p:cNvSpPr txBox="1"/>
          <p:nvPr/>
        </p:nvSpPr>
        <p:spPr>
          <a:xfrm>
            <a:off x="6397918" y="3232953"/>
            <a:ext cx="1309600" cy="338554"/>
          </a:xfrm>
          <a:prstGeom prst="rect">
            <a:avLst/>
          </a:prstGeom>
          <a:noFill/>
        </p:spPr>
        <p:txBody>
          <a:bodyPr wrap="square" rtlCol="0">
            <a:spAutoFit/>
          </a:bodyPr>
          <a:lstStyle/>
          <a:p>
            <a:pPr algn="ctr"/>
            <a:r>
              <a:rPr lang="en-US" altLang="ko-KR" sz="1600" b="1" u="sng" kern="0" dirty="0" smtClean="0">
                <a:solidFill>
                  <a:srgbClr val="FFFFFF"/>
                </a:solidFill>
                <a:latin typeface="Arial" panose="020B0604020202020204" pitchFamily="34" charset="0"/>
                <a:cs typeface="Arial" panose="020B0604020202020204" pitchFamily="34" charset="0"/>
              </a:rPr>
              <a:t>ZY </a:t>
            </a:r>
            <a:r>
              <a:rPr lang="en-US" altLang="ko-KR" sz="1600" b="1" u="sng" kern="0" dirty="0" smtClean="0">
                <a:solidFill>
                  <a:srgbClr val="FFFFFF"/>
                </a:solidFill>
                <a:latin typeface="HY헤드라인M" pitchFamily="18" charset="-127"/>
                <a:ea typeface="HY헤드라인M" pitchFamily="18" charset="-127"/>
                <a:cs typeface="Arial" panose="020B0604020202020204" pitchFamily="34" charset="0"/>
              </a:rPr>
              <a:t>Trade</a:t>
            </a:r>
            <a:endParaRPr kumimoji="1" lang="ko-KR" altLang="en-US" sz="1600" b="1" u="sng" kern="0" dirty="0">
              <a:solidFill>
                <a:srgbClr val="FFFFFF"/>
              </a:solidFill>
              <a:latin typeface="HY헤드라인M" pitchFamily="18" charset="-127"/>
              <a:ea typeface="HY헤드라인M" pitchFamily="18" charset="-127"/>
              <a:cs typeface="Arial" panose="020B0604020202020204" pitchFamily="34" charset="0"/>
            </a:endParaRPr>
          </a:p>
        </p:txBody>
      </p:sp>
      <p:pic>
        <p:nvPicPr>
          <p:cNvPr id="15" name="그림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32237" y="4492055"/>
            <a:ext cx="1709193" cy="1540609"/>
          </a:xfrm>
          <a:prstGeom prst="rect">
            <a:avLst/>
          </a:prstGeom>
        </p:spPr>
      </p:pic>
      <p:grpSp>
        <p:nvGrpSpPr>
          <p:cNvPr id="16" name="그룹 15"/>
          <p:cNvGrpSpPr/>
          <p:nvPr/>
        </p:nvGrpSpPr>
        <p:grpSpPr>
          <a:xfrm>
            <a:off x="2615110" y="4737235"/>
            <a:ext cx="1526320" cy="838362"/>
            <a:chOff x="2147957" y="5143771"/>
            <a:chExt cx="1869172" cy="930601"/>
          </a:xfrm>
        </p:grpSpPr>
        <p:sp>
          <p:nvSpPr>
            <p:cNvPr id="17" name="TextBox 16"/>
            <p:cNvSpPr txBox="1"/>
            <p:nvPr/>
          </p:nvSpPr>
          <p:spPr>
            <a:xfrm>
              <a:off x="2147957" y="5698569"/>
              <a:ext cx="1869172" cy="375803"/>
            </a:xfrm>
            <a:prstGeom prst="rect">
              <a:avLst/>
            </a:prstGeom>
            <a:noFill/>
          </p:spPr>
          <p:txBody>
            <a:bodyPr wrap="square" rtlCol="0">
              <a:spAutoFit/>
            </a:bodyPr>
            <a:lstStyle/>
            <a:p>
              <a:pPr algn="ctr"/>
              <a:r>
                <a:rPr kumimoji="1" lang="en-US" altLang="ko-KR" sz="1600" b="1" kern="0" dirty="0" smtClean="0">
                  <a:solidFill>
                    <a:srgbClr val="FFFFFF"/>
                  </a:solidFill>
                  <a:latin typeface="HY헤드라인M" pitchFamily="18" charset="-127"/>
                  <a:ea typeface="HY헤드라인M" pitchFamily="18" charset="-127"/>
                  <a:cs typeface="굴림" pitchFamily="50" charset="-127"/>
                </a:rPr>
                <a:t>Construction</a:t>
              </a:r>
              <a:endParaRPr kumimoji="1" lang="ko-KR" altLang="en-US" sz="1600" b="1" kern="0" dirty="0">
                <a:solidFill>
                  <a:srgbClr val="FFFFFF"/>
                </a:solidFill>
                <a:latin typeface="HY헤드라인M" pitchFamily="18" charset="-127"/>
                <a:ea typeface="HY헤드라인M" pitchFamily="18" charset="-127"/>
                <a:cs typeface="굴림" pitchFamily="50" charset="-127"/>
              </a:endParaRPr>
            </a:p>
          </p:txBody>
        </p:sp>
        <p:sp>
          <p:nvSpPr>
            <p:cNvPr id="18" name="TextBox 17"/>
            <p:cNvSpPr txBox="1"/>
            <p:nvPr/>
          </p:nvSpPr>
          <p:spPr>
            <a:xfrm>
              <a:off x="2314398" y="5143771"/>
              <a:ext cx="1603772" cy="375803"/>
            </a:xfrm>
            <a:prstGeom prst="rect">
              <a:avLst/>
            </a:prstGeom>
            <a:noFill/>
          </p:spPr>
          <p:txBody>
            <a:bodyPr wrap="square" rtlCol="0">
              <a:spAutoFit/>
            </a:bodyPr>
            <a:lstStyle/>
            <a:p>
              <a:pPr algn="ctr"/>
              <a:r>
                <a:rPr kumimoji="1" lang="en-US" altLang="ko-KR" sz="1600" b="1" u="sng" kern="0" dirty="0" smtClean="0">
                  <a:solidFill>
                    <a:srgbClr val="FFFFFF"/>
                  </a:solidFill>
                  <a:latin typeface="HY헤드라인M" pitchFamily="18" charset="-127"/>
                  <a:ea typeface="HY헤드라인M" pitchFamily="18" charset="-127"/>
                  <a:cs typeface="Arial" panose="020B0604020202020204" pitchFamily="34" charset="0"/>
                </a:rPr>
                <a:t>DAE SUNG</a:t>
              </a:r>
              <a:endParaRPr kumimoji="1" lang="ko-KR" altLang="en-US" sz="1600" b="1" u="sng" kern="0" dirty="0">
                <a:solidFill>
                  <a:srgbClr val="FFFFFF"/>
                </a:solidFill>
                <a:latin typeface="HY헤드라인M" pitchFamily="18" charset="-127"/>
                <a:ea typeface="HY헤드라인M" pitchFamily="18" charset="-127"/>
                <a:cs typeface="Arial" panose="020B0604020202020204" pitchFamily="34" charset="0"/>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텍스트 개체 틀 66"/>
          <p:cNvSpPr>
            <a:spLocks noGrp="1"/>
          </p:cNvSpPr>
          <p:nvPr>
            <p:ph type="body" sz="quarter" idx="11"/>
          </p:nvPr>
        </p:nvSpPr>
        <p:spPr>
          <a:xfrm>
            <a:off x="643746" y="6600825"/>
            <a:ext cx="1857914" cy="257175"/>
          </a:xfrm>
        </p:spPr>
        <p:txBody>
          <a:bodyPr/>
          <a:lstStyle/>
          <a:p>
            <a:r>
              <a:rPr lang="en-US" altLang="ko-KR" dirty="0" smtClean="0"/>
              <a:t>Korea EPC company</a:t>
            </a:r>
            <a:endParaRPr lang="ko-KR" altLang="en-US" dirty="0"/>
          </a:p>
        </p:txBody>
      </p:sp>
      <p:sp>
        <p:nvSpPr>
          <p:cNvPr id="68" name="텍스트 개체 틀 67"/>
          <p:cNvSpPr>
            <a:spLocks noGrp="1"/>
          </p:cNvSpPr>
          <p:nvPr>
            <p:ph type="body" sz="quarter" idx="17"/>
          </p:nvPr>
        </p:nvSpPr>
        <p:spPr/>
        <p:txBody>
          <a:bodyPr/>
          <a:lstStyle/>
          <a:p>
            <a:endParaRPr lang="ko-KR" altLang="en-US" dirty="0"/>
          </a:p>
        </p:txBody>
      </p:sp>
      <p:sp>
        <p:nvSpPr>
          <p:cNvPr id="62" name="텍스트 개체 틀 61"/>
          <p:cNvSpPr>
            <a:spLocks noGrp="1"/>
          </p:cNvSpPr>
          <p:nvPr>
            <p:ph type="body" sz="quarter" idx="16"/>
          </p:nvPr>
        </p:nvSpPr>
        <p:spPr>
          <a:xfrm>
            <a:off x="337868" y="413708"/>
            <a:ext cx="6210300" cy="428625"/>
          </a:xfrm>
        </p:spPr>
        <p:txBody>
          <a:bodyPr/>
          <a:lstStyle/>
          <a:p>
            <a:r>
              <a:rPr lang="en-US" altLang="ko-KR" dirty="0" smtClean="0">
                <a:latin typeface="HY헤드라인M" pitchFamily="18" charset="-127"/>
                <a:ea typeface="HY헤드라인M" pitchFamily="18" charset="-127"/>
              </a:rPr>
              <a:t>2.2. Annual </a:t>
            </a:r>
            <a:r>
              <a:rPr lang="en-US" altLang="ko-KR" dirty="0">
                <a:latin typeface="HY헤드라인M" pitchFamily="18" charset="-127"/>
                <a:ea typeface="HY헤드라인M" pitchFamily="18" charset="-127"/>
              </a:rPr>
              <a:t>Sales </a:t>
            </a:r>
            <a:r>
              <a:rPr lang="en-US" altLang="ko-KR" dirty="0" smtClean="0">
                <a:latin typeface="HY헤드라인M" pitchFamily="18" charset="-127"/>
                <a:ea typeface="HY헤드라인M" pitchFamily="18" charset="-127"/>
              </a:rPr>
              <a:t>of Affiliated </a:t>
            </a:r>
            <a:r>
              <a:rPr lang="en-US" altLang="ko-KR" dirty="0">
                <a:latin typeface="HY헤드라인M" pitchFamily="18" charset="-127"/>
                <a:ea typeface="HY헤드라인M" pitchFamily="18" charset="-127"/>
              </a:rPr>
              <a:t>Companies </a:t>
            </a:r>
            <a:endParaRPr lang="en-US" altLang="ko-KR" dirty="0" smtClean="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858" y="6639478"/>
            <a:ext cx="578508" cy="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1" name="차트 30"/>
          <p:cNvGraphicFramePr/>
          <p:nvPr>
            <p:extLst>
              <p:ext uri="{D42A27DB-BD31-4B8C-83A1-F6EECF244321}">
                <p14:modId xmlns:p14="http://schemas.microsoft.com/office/powerpoint/2010/main" val="300967634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5445520" y="3068959"/>
            <a:ext cx="1512168" cy="646331"/>
          </a:xfrm>
          <a:prstGeom prst="rect">
            <a:avLst/>
          </a:prstGeom>
          <a:noFill/>
        </p:spPr>
        <p:txBody>
          <a:bodyPr wrap="square" rtlCol="0">
            <a:spAutoFit/>
          </a:bodyPr>
          <a:lstStyle/>
          <a:p>
            <a:r>
              <a:rPr lang="en-US" altLang="ko-KR" dirty="0" smtClean="0">
                <a:latin typeface="HY헤드라인M" pitchFamily="18" charset="-127"/>
                <a:ea typeface="HY헤드라인M" pitchFamily="18" charset="-127"/>
              </a:rPr>
              <a:t>Total</a:t>
            </a:r>
          </a:p>
          <a:p>
            <a:r>
              <a:rPr lang="en-US" altLang="ko-KR" dirty="0" smtClean="0">
                <a:latin typeface="HY헤드라인M" pitchFamily="18" charset="-127"/>
                <a:ea typeface="HY헤드라인M" pitchFamily="18" charset="-127"/>
              </a:rPr>
              <a:t>5,086</a:t>
            </a:r>
            <a:endParaRPr lang="ko-KR" altLang="en-US" dirty="0">
              <a:latin typeface="HY헤드라인M" pitchFamily="18" charset="-127"/>
              <a:ea typeface="HY헤드라인M" pitchFamily="18" charset="-127"/>
            </a:endParaRPr>
          </a:p>
        </p:txBody>
      </p:sp>
    </p:spTree>
    <p:extLst>
      <p:ext uri="{BB962C8B-B14F-4D97-AF65-F5344CB8AC3E}">
        <p14:creationId xmlns:p14="http://schemas.microsoft.com/office/powerpoint/2010/main" val="28422474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텍스트 개체 틀 66"/>
          <p:cNvSpPr>
            <a:spLocks noGrp="1"/>
          </p:cNvSpPr>
          <p:nvPr>
            <p:ph type="body" sz="quarter" idx="11"/>
          </p:nvPr>
        </p:nvSpPr>
        <p:spPr>
          <a:xfrm>
            <a:off x="643746" y="6600825"/>
            <a:ext cx="1857914" cy="257175"/>
          </a:xfrm>
        </p:spPr>
        <p:txBody>
          <a:bodyPr/>
          <a:lstStyle/>
          <a:p>
            <a:r>
              <a:rPr lang="en-US" altLang="ko-KR" dirty="0" smtClean="0"/>
              <a:t>Korea EPC company</a:t>
            </a:r>
            <a:endParaRPr lang="ko-KR" altLang="en-US" dirty="0"/>
          </a:p>
        </p:txBody>
      </p:sp>
      <p:sp>
        <p:nvSpPr>
          <p:cNvPr id="68" name="텍스트 개체 틀 67"/>
          <p:cNvSpPr>
            <a:spLocks noGrp="1"/>
          </p:cNvSpPr>
          <p:nvPr>
            <p:ph type="body" sz="quarter" idx="17"/>
          </p:nvPr>
        </p:nvSpPr>
        <p:spPr/>
        <p:txBody>
          <a:bodyPr/>
          <a:lstStyle/>
          <a:p>
            <a:endParaRPr lang="ko-KR" altLang="en-US" dirty="0"/>
          </a:p>
        </p:txBody>
      </p:sp>
      <p:sp>
        <p:nvSpPr>
          <p:cNvPr id="62" name="텍스트 개체 틀 61"/>
          <p:cNvSpPr>
            <a:spLocks noGrp="1"/>
          </p:cNvSpPr>
          <p:nvPr>
            <p:ph type="body" sz="quarter" idx="16"/>
          </p:nvPr>
        </p:nvSpPr>
        <p:spPr>
          <a:xfrm>
            <a:off x="337868" y="413708"/>
            <a:ext cx="6210300" cy="428625"/>
          </a:xfrm>
        </p:spPr>
        <p:txBody>
          <a:bodyPr/>
          <a:lstStyle/>
          <a:p>
            <a:r>
              <a:rPr lang="en-US" altLang="ko-KR" dirty="0" smtClean="0">
                <a:latin typeface="HY헤드라인M" pitchFamily="18" charset="-127"/>
                <a:ea typeface="HY헤드라인M" pitchFamily="18" charset="-127"/>
              </a:rPr>
              <a:t>2.3. Location </a:t>
            </a:r>
            <a:r>
              <a:rPr lang="en-US" altLang="ko-KR" dirty="0">
                <a:latin typeface="HY헤드라인M" pitchFamily="18" charset="-127"/>
                <a:ea typeface="HY헤드라인M" pitchFamily="18" charset="-127"/>
              </a:rPr>
              <a:t>of Affiliated Companies </a:t>
            </a:r>
          </a:p>
          <a:p>
            <a:r>
              <a:rPr lang="en-US" altLang="ko-KR" dirty="0" smtClean="0">
                <a:latin typeface="HY헤드라인M" pitchFamily="18" charset="-127"/>
                <a:ea typeface="HY헤드라인M" pitchFamily="18" charset="-127"/>
              </a:rPr>
              <a:t>EPC </a:t>
            </a:r>
            <a:r>
              <a:rPr lang="en-US" altLang="ko-KR" dirty="0">
                <a:latin typeface="HY헤드라인M" pitchFamily="18" charset="-127"/>
                <a:ea typeface="HY헤드라인M" pitchFamily="18" charset="-127"/>
              </a:rPr>
              <a:t>Group</a:t>
            </a:r>
          </a:p>
          <a:p>
            <a:endParaRPr lang="en-US" altLang="ko-KR" dirty="0" smtClean="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858" y="6639478"/>
            <a:ext cx="578508" cy="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5380" y="852399"/>
            <a:ext cx="5560464" cy="562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타원형 설명선 23"/>
          <p:cNvSpPr/>
          <p:nvPr/>
        </p:nvSpPr>
        <p:spPr bwMode="auto">
          <a:xfrm>
            <a:off x="7224693" y="2205508"/>
            <a:ext cx="1289578" cy="890444"/>
          </a:xfrm>
          <a:prstGeom prst="wedgeEllipseCallout">
            <a:avLst>
              <a:gd name="adj1" fmla="val -104376"/>
              <a:gd name="adj2" fmla="val -47285"/>
            </a:avLst>
          </a:prstGeom>
          <a:solidFill>
            <a:schemeClr val="accent1">
              <a:lumMod val="20000"/>
              <a:lumOff val="80000"/>
            </a:schemeClr>
          </a:solidFill>
          <a:ln w="9525">
            <a:noFill/>
            <a:miter lim="800000"/>
            <a:headEnd/>
            <a:tailEn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ko-KR" altLang="en-US" dirty="0"/>
          </a:p>
        </p:txBody>
      </p:sp>
      <p:sp>
        <p:nvSpPr>
          <p:cNvPr id="25" name="TextBox 24"/>
          <p:cNvSpPr txBox="1"/>
          <p:nvPr/>
        </p:nvSpPr>
        <p:spPr>
          <a:xfrm>
            <a:off x="7448371" y="2513584"/>
            <a:ext cx="1262523" cy="261610"/>
          </a:xfrm>
          <a:prstGeom prst="rect">
            <a:avLst/>
          </a:prstGeom>
          <a:noFill/>
        </p:spPr>
        <p:txBody>
          <a:bodyPr wrap="square" rtlCol="0">
            <a:spAutoFit/>
          </a:bodyPr>
          <a:lstStyle/>
          <a:p>
            <a:r>
              <a:rPr lang="en-US" altLang="ko-KR" sz="1100" b="1" dirty="0" smtClean="0"/>
              <a:t>SEWOON</a:t>
            </a:r>
            <a:endParaRPr lang="ko-KR" altLang="en-US" sz="1100" b="1" dirty="0"/>
          </a:p>
        </p:txBody>
      </p:sp>
      <p:sp>
        <p:nvSpPr>
          <p:cNvPr id="26" name="타원형 설명선 25"/>
          <p:cNvSpPr/>
          <p:nvPr/>
        </p:nvSpPr>
        <p:spPr bwMode="auto">
          <a:xfrm>
            <a:off x="7300797" y="785413"/>
            <a:ext cx="1289578" cy="890444"/>
          </a:xfrm>
          <a:prstGeom prst="wedgeEllipseCallout">
            <a:avLst>
              <a:gd name="adj1" fmla="val -133994"/>
              <a:gd name="adj2" fmla="val 80894"/>
            </a:avLst>
          </a:prstGeom>
          <a:solidFill>
            <a:schemeClr val="accent1">
              <a:lumMod val="20000"/>
              <a:lumOff val="80000"/>
            </a:schemeClr>
          </a:solidFill>
          <a:ln w="9525">
            <a:noFill/>
            <a:miter lim="800000"/>
            <a:headEnd/>
            <a:tailEn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ko-KR" altLang="en-US" dirty="0"/>
          </a:p>
        </p:txBody>
      </p:sp>
      <p:sp>
        <p:nvSpPr>
          <p:cNvPr id="27" name="TextBox 26"/>
          <p:cNvSpPr txBox="1"/>
          <p:nvPr/>
        </p:nvSpPr>
        <p:spPr>
          <a:xfrm>
            <a:off x="7568891" y="1008725"/>
            <a:ext cx="1021484" cy="577331"/>
          </a:xfrm>
          <a:prstGeom prst="rect">
            <a:avLst/>
          </a:prstGeom>
          <a:noFill/>
        </p:spPr>
        <p:txBody>
          <a:bodyPr wrap="square" rtlCol="0">
            <a:spAutoFit/>
          </a:bodyPr>
          <a:lstStyle/>
          <a:p>
            <a:r>
              <a:rPr lang="en-US" altLang="ko-KR" sz="1100" b="1" dirty="0" smtClean="0"/>
              <a:t>ELE BIRD</a:t>
            </a:r>
            <a:endParaRPr lang="ko-KR" altLang="en-US" sz="1100" b="1" dirty="0"/>
          </a:p>
        </p:txBody>
      </p:sp>
      <p:sp>
        <p:nvSpPr>
          <p:cNvPr id="28" name="타원형 설명선 27"/>
          <p:cNvSpPr/>
          <p:nvPr/>
        </p:nvSpPr>
        <p:spPr bwMode="auto">
          <a:xfrm>
            <a:off x="840591" y="5383919"/>
            <a:ext cx="1289578" cy="890444"/>
          </a:xfrm>
          <a:prstGeom prst="wedgeEllipseCallout">
            <a:avLst>
              <a:gd name="adj1" fmla="val 70113"/>
              <a:gd name="adj2" fmla="val -76002"/>
            </a:avLst>
          </a:prstGeom>
          <a:solidFill>
            <a:schemeClr val="accent1">
              <a:lumMod val="20000"/>
              <a:lumOff val="80000"/>
            </a:schemeClr>
          </a:solidFill>
          <a:ln w="9525">
            <a:noFill/>
            <a:miter lim="800000"/>
            <a:headEnd/>
            <a:tailEn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ko-KR" altLang="en-US" dirty="0"/>
          </a:p>
        </p:txBody>
      </p:sp>
      <p:sp>
        <p:nvSpPr>
          <p:cNvPr id="29" name="TextBox 28"/>
          <p:cNvSpPr txBox="1"/>
          <p:nvPr/>
        </p:nvSpPr>
        <p:spPr>
          <a:xfrm>
            <a:off x="981256" y="5540475"/>
            <a:ext cx="1478521" cy="577331"/>
          </a:xfrm>
          <a:prstGeom prst="rect">
            <a:avLst/>
          </a:prstGeom>
          <a:noFill/>
        </p:spPr>
        <p:txBody>
          <a:bodyPr wrap="square" rtlCol="0">
            <a:spAutoFit/>
          </a:bodyPr>
          <a:lstStyle/>
          <a:p>
            <a:r>
              <a:rPr lang="en-US" altLang="ko-KR" sz="1100" b="1" dirty="0" smtClean="0"/>
              <a:t>JY </a:t>
            </a:r>
          </a:p>
          <a:p>
            <a:r>
              <a:rPr lang="en-US" altLang="ko-KR" sz="1100" b="1" dirty="0" smtClean="0"/>
              <a:t>In Myanmar</a:t>
            </a:r>
            <a:endParaRPr lang="ko-KR" altLang="en-US" sz="1100" b="1" dirty="0"/>
          </a:p>
        </p:txBody>
      </p:sp>
      <p:sp>
        <p:nvSpPr>
          <p:cNvPr id="30" name="타원형 설명선 29"/>
          <p:cNvSpPr/>
          <p:nvPr/>
        </p:nvSpPr>
        <p:spPr bwMode="auto">
          <a:xfrm>
            <a:off x="5750489" y="4510210"/>
            <a:ext cx="1289578" cy="890444"/>
          </a:xfrm>
          <a:prstGeom prst="wedgeEllipseCallout">
            <a:avLst>
              <a:gd name="adj1" fmla="val -125346"/>
              <a:gd name="adj2" fmla="val -49076"/>
            </a:avLst>
          </a:prstGeom>
          <a:solidFill>
            <a:schemeClr val="accent1">
              <a:lumMod val="20000"/>
              <a:lumOff val="80000"/>
            </a:schemeClr>
          </a:solidFill>
          <a:ln w="9525">
            <a:noFill/>
            <a:miter lim="800000"/>
            <a:headEnd/>
            <a:tailEn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ko-KR" altLang="en-US" dirty="0"/>
          </a:p>
        </p:txBody>
      </p:sp>
      <p:sp>
        <p:nvSpPr>
          <p:cNvPr id="33" name="TextBox 32"/>
          <p:cNvSpPr txBox="1"/>
          <p:nvPr/>
        </p:nvSpPr>
        <p:spPr>
          <a:xfrm>
            <a:off x="5816184" y="4666766"/>
            <a:ext cx="1627944" cy="577331"/>
          </a:xfrm>
          <a:prstGeom prst="rect">
            <a:avLst/>
          </a:prstGeom>
          <a:noFill/>
        </p:spPr>
        <p:txBody>
          <a:bodyPr wrap="square" rtlCol="0">
            <a:spAutoFit/>
          </a:bodyPr>
          <a:lstStyle/>
          <a:p>
            <a:r>
              <a:rPr lang="en-US" altLang="ko-KR" sz="1100" b="1" dirty="0"/>
              <a:t>S</a:t>
            </a:r>
            <a:r>
              <a:rPr lang="en-US" altLang="ko-KR" sz="1100" b="1" dirty="0" smtClean="0"/>
              <a:t>Y </a:t>
            </a:r>
          </a:p>
          <a:p>
            <a:r>
              <a:rPr lang="en-US" altLang="ko-KR" sz="1100" b="1" dirty="0" smtClean="0"/>
              <a:t>In Hong Kong</a:t>
            </a:r>
            <a:endParaRPr lang="ko-KR" altLang="en-US" sz="1100" b="1" dirty="0"/>
          </a:p>
        </p:txBody>
      </p:sp>
      <p:sp>
        <p:nvSpPr>
          <p:cNvPr id="34" name="타원형 설명선 33"/>
          <p:cNvSpPr/>
          <p:nvPr/>
        </p:nvSpPr>
        <p:spPr bwMode="auto">
          <a:xfrm>
            <a:off x="7128923" y="2988633"/>
            <a:ext cx="1289578" cy="890444"/>
          </a:xfrm>
          <a:prstGeom prst="wedgeEllipseCallout">
            <a:avLst>
              <a:gd name="adj1" fmla="val -95553"/>
              <a:gd name="adj2" fmla="val -125209"/>
            </a:avLst>
          </a:prstGeom>
          <a:solidFill>
            <a:schemeClr val="accent1">
              <a:lumMod val="20000"/>
              <a:lumOff val="80000"/>
            </a:schemeClr>
          </a:solidFill>
          <a:ln w="9525">
            <a:noFill/>
            <a:miter lim="800000"/>
            <a:headEnd/>
            <a:tailEn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ko-KR" altLang="en-US" dirty="0"/>
          </a:p>
        </p:txBody>
      </p:sp>
      <p:sp>
        <p:nvSpPr>
          <p:cNvPr id="35" name="TextBox 34"/>
          <p:cNvSpPr txBox="1"/>
          <p:nvPr/>
        </p:nvSpPr>
        <p:spPr>
          <a:xfrm>
            <a:off x="7251748" y="3118080"/>
            <a:ext cx="1262523" cy="577331"/>
          </a:xfrm>
          <a:prstGeom prst="rect">
            <a:avLst/>
          </a:prstGeom>
          <a:noFill/>
        </p:spPr>
        <p:txBody>
          <a:bodyPr wrap="square" rtlCol="0">
            <a:spAutoFit/>
          </a:bodyPr>
          <a:lstStyle/>
          <a:p>
            <a:r>
              <a:rPr lang="en-US" altLang="ko-KR" sz="1100" b="1" dirty="0" smtClean="0"/>
              <a:t>DAE SUNG</a:t>
            </a:r>
            <a:endParaRPr lang="ko-KR" altLang="en-US" sz="1100" b="1" dirty="0"/>
          </a:p>
        </p:txBody>
      </p:sp>
      <p:sp>
        <p:nvSpPr>
          <p:cNvPr id="22" name="타원형 설명선 21"/>
          <p:cNvSpPr/>
          <p:nvPr/>
        </p:nvSpPr>
        <p:spPr bwMode="auto">
          <a:xfrm>
            <a:off x="7300797" y="1593663"/>
            <a:ext cx="1289578" cy="890444"/>
          </a:xfrm>
          <a:prstGeom prst="wedgeEllipseCallout">
            <a:avLst>
              <a:gd name="adj1" fmla="val -111624"/>
              <a:gd name="adj2" fmla="val 18150"/>
            </a:avLst>
          </a:prstGeom>
          <a:solidFill>
            <a:schemeClr val="accent1">
              <a:lumMod val="20000"/>
              <a:lumOff val="80000"/>
            </a:schemeClr>
          </a:solidFill>
          <a:ln w="9525">
            <a:noFill/>
            <a:miter lim="800000"/>
            <a:headEnd/>
            <a:tailEn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ko-KR" altLang="en-US" dirty="0"/>
          </a:p>
        </p:txBody>
      </p:sp>
      <p:sp>
        <p:nvSpPr>
          <p:cNvPr id="23" name="TextBox 22"/>
          <p:cNvSpPr txBox="1"/>
          <p:nvPr/>
        </p:nvSpPr>
        <p:spPr>
          <a:xfrm>
            <a:off x="7509241" y="1854986"/>
            <a:ext cx="1140782" cy="350522"/>
          </a:xfrm>
          <a:prstGeom prst="rect">
            <a:avLst/>
          </a:prstGeom>
          <a:noFill/>
        </p:spPr>
        <p:txBody>
          <a:bodyPr wrap="square" rtlCol="0">
            <a:spAutoFit/>
          </a:bodyPr>
          <a:lstStyle/>
          <a:p>
            <a:r>
              <a:rPr lang="en-US" altLang="ko-KR" sz="1100" b="1" dirty="0" smtClean="0"/>
              <a:t>KEPC</a:t>
            </a:r>
            <a:endParaRPr lang="ko-KR" altLang="en-US" sz="1100" b="1" dirty="0"/>
          </a:p>
        </p:txBody>
      </p:sp>
    </p:spTree>
    <p:extLst>
      <p:ext uri="{BB962C8B-B14F-4D97-AF65-F5344CB8AC3E}">
        <p14:creationId xmlns:p14="http://schemas.microsoft.com/office/powerpoint/2010/main" val="30087129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텍스트 개체 틀 66"/>
          <p:cNvSpPr>
            <a:spLocks noGrp="1"/>
          </p:cNvSpPr>
          <p:nvPr>
            <p:ph type="body" sz="quarter" idx="11"/>
          </p:nvPr>
        </p:nvSpPr>
        <p:spPr>
          <a:xfrm>
            <a:off x="643746" y="6600825"/>
            <a:ext cx="1857914" cy="257175"/>
          </a:xfrm>
        </p:spPr>
        <p:txBody>
          <a:bodyPr/>
          <a:lstStyle/>
          <a:p>
            <a:r>
              <a:rPr lang="en-US" altLang="ko-KR" dirty="0" smtClean="0"/>
              <a:t>Korea EPC company</a:t>
            </a:r>
            <a:endParaRPr lang="ko-KR" altLang="en-US" dirty="0"/>
          </a:p>
        </p:txBody>
      </p:sp>
      <p:sp>
        <p:nvSpPr>
          <p:cNvPr id="68" name="텍스트 개체 틀 67"/>
          <p:cNvSpPr>
            <a:spLocks noGrp="1"/>
          </p:cNvSpPr>
          <p:nvPr>
            <p:ph type="body" sz="quarter" idx="17"/>
          </p:nvPr>
        </p:nvSpPr>
        <p:spPr/>
        <p:txBody>
          <a:bodyPr/>
          <a:lstStyle/>
          <a:p>
            <a:endParaRPr lang="ko-KR" altLang="en-US" dirty="0"/>
          </a:p>
        </p:txBody>
      </p:sp>
      <p:sp>
        <p:nvSpPr>
          <p:cNvPr id="62" name="텍스트 개체 틀 61"/>
          <p:cNvSpPr>
            <a:spLocks noGrp="1"/>
          </p:cNvSpPr>
          <p:nvPr>
            <p:ph type="body" sz="quarter" idx="16"/>
          </p:nvPr>
        </p:nvSpPr>
        <p:spPr>
          <a:xfrm>
            <a:off x="337868" y="413708"/>
            <a:ext cx="6210300" cy="428625"/>
          </a:xfrm>
        </p:spPr>
        <p:txBody>
          <a:bodyPr/>
          <a:lstStyle/>
          <a:p>
            <a:r>
              <a:rPr lang="en-US" altLang="ko-KR" dirty="0" smtClean="0">
                <a:latin typeface="HY헤드라인M" pitchFamily="18" charset="-127"/>
                <a:ea typeface="HY헤드라인M" pitchFamily="18" charset="-127"/>
              </a:rPr>
              <a:t>2.4.Business </a:t>
            </a:r>
            <a:r>
              <a:rPr lang="en-US" altLang="ko-KR" dirty="0">
                <a:latin typeface="HY헤드라인M" pitchFamily="18" charset="-127"/>
                <a:ea typeface="HY헤드라인M" pitchFamily="18" charset="-127"/>
              </a:rPr>
              <a:t>Field of Affiliated Companies </a:t>
            </a:r>
            <a:endParaRPr lang="en-US" altLang="ko-KR" dirty="0" smtClean="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858" y="6639478"/>
            <a:ext cx="578508" cy="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26"/>
          <p:cNvSpPr>
            <a:spLocks noChangeArrowheads="1"/>
          </p:cNvSpPr>
          <p:nvPr/>
        </p:nvSpPr>
        <p:spPr bwMode="auto">
          <a:xfrm>
            <a:off x="4172155" y="3991216"/>
            <a:ext cx="828000" cy="826764"/>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ko-KR" altLang="en-US"/>
          </a:p>
        </p:txBody>
      </p:sp>
      <p:grpSp>
        <p:nvGrpSpPr>
          <p:cNvPr id="9" name="그룹 8"/>
          <p:cNvGrpSpPr/>
          <p:nvPr/>
        </p:nvGrpSpPr>
        <p:grpSpPr>
          <a:xfrm>
            <a:off x="4391693" y="4207398"/>
            <a:ext cx="438744" cy="394399"/>
            <a:chOff x="3151188" y="4784725"/>
            <a:chExt cx="738188" cy="663576"/>
          </a:xfrm>
          <a:solidFill>
            <a:schemeClr val="tx2"/>
          </a:solidFill>
        </p:grpSpPr>
        <p:sp>
          <p:nvSpPr>
            <p:cNvPr id="10" name="Freeform 784"/>
            <p:cNvSpPr>
              <a:spLocks/>
            </p:cNvSpPr>
            <p:nvPr/>
          </p:nvSpPr>
          <p:spPr bwMode="auto">
            <a:xfrm>
              <a:off x="3573463" y="5002213"/>
              <a:ext cx="315913" cy="415925"/>
            </a:xfrm>
            <a:custGeom>
              <a:avLst/>
              <a:gdLst>
                <a:gd name="T0" fmla="*/ 0 w 282"/>
                <a:gd name="T1" fmla="*/ 138 h 371"/>
                <a:gd name="T2" fmla="*/ 159 w 282"/>
                <a:gd name="T3" fmla="*/ 371 h 371"/>
                <a:gd name="T4" fmla="*/ 282 w 282"/>
                <a:gd name="T5" fmla="*/ 138 h 371"/>
                <a:gd name="T6" fmla="*/ 246 w 282"/>
                <a:gd name="T7" fmla="*/ 0 h 371"/>
                <a:gd name="T8" fmla="*/ 0 w 282"/>
                <a:gd name="T9" fmla="*/ 138 h 371"/>
              </a:gdLst>
              <a:ahLst/>
              <a:cxnLst>
                <a:cxn ang="0">
                  <a:pos x="T0" y="T1"/>
                </a:cxn>
                <a:cxn ang="0">
                  <a:pos x="T2" y="T3"/>
                </a:cxn>
                <a:cxn ang="0">
                  <a:pos x="T4" y="T5"/>
                </a:cxn>
                <a:cxn ang="0">
                  <a:pos x="T6" y="T7"/>
                </a:cxn>
                <a:cxn ang="0">
                  <a:pos x="T8" y="T9"/>
                </a:cxn>
              </a:cxnLst>
              <a:rect l="0" t="0" r="r" b="b"/>
              <a:pathLst>
                <a:path w="282" h="371">
                  <a:moveTo>
                    <a:pt x="0" y="138"/>
                  </a:moveTo>
                  <a:cubicBezTo>
                    <a:pt x="159" y="371"/>
                    <a:pt x="159" y="371"/>
                    <a:pt x="159" y="371"/>
                  </a:cubicBezTo>
                  <a:cubicBezTo>
                    <a:pt x="233" y="320"/>
                    <a:pt x="282" y="235"/>
                    <a:pt x="282" y="138"/>
                  </a:cubicBezTo>
                  <a:cubicBezTo>
                    <a:pt x="282" y="88"/>
                    <a:pt x="269" y="41"/>
                    <a:pt x="246" y="0"/>
                  </a:cubicBezTo>
                  <a:lnTo>
                    <a:pt x="0" y="1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1" name="Freeform 785"/>
            <p:cNvSpPr>
              <a:spLocks/>
            </p:cNvSpPr>
            <p:nvPr/>
          </p:nvSpPr>
          <p:spPr bwMode="auto">
            <a:xfrm>
              <a:off x="3535363" y="4784725"/>
              <a:ext cx="274638" cy="315913"/>
            </a:xfrm>
            <a:custGeom>
              <a:avLst/>
              <a:gdLst>
                <a:gd name="T0" fmla="*/ 0 w 245"/>
                <a:gd name="T1" fmla="*/ 0 h 281"/>
                <a:gd name="T2" fmla="*/ 0 w 245"/>
                <a:gd name="T3" fmla="*/ 144 h 281"/>
                <a:gd name="T4" fmla="*/ 0 w 245"/>
                <a:gd name="T5" fmla="*/ 281 h 281"/>
                <a:gd name="T6" fmla="*/ 245 w 245"/>
                <a:gd name="T7" fmla="*/ 144 h 281"/>
                <a:gd name="T8" fmla="*/ 0 w 245"/>
                <a:gd name="T9" fmla="*/ 0 h 281"/>
              </a:gdLst>
              <a:ahLst/>
              <a:cxnLst>
                <a:cxn ang="0">
                  <a:pos x="T0" y="T1"/>
                </a:cxn>
                <a:cxn ang="0">
                  <a:pos x="T2" y="T3"/>
                </a:cxn>
                <a:cxn ang="0">
                  <a:pos x="T4" y="T5"/>
                </a:cxn>
                <a:cxn ang="0">
                  <a:pos x="T6" y="T7"/>
                </a:cxn>
                <a:cxn ang="0">
                  <a:pos x="T8" y="T9"/>
                </a:cxn>
              </a:cxnLst>
              <a:rect l="0" t="0" r="r" b="b"/>
              <a:pathLst>
                <a:path w="245" h="281">
                  <a:moveTo>
                    <a:pt x="0" y="0"/>
                  </a:moveTo>
                  <a:cubicBezTo>
                    <a:pt x="0" y="144"/>
                    <a:pt x="0" y="144"/>
                    <a:pt x="0" y="144"/>
                  </a:cubicBezTo>
                  <a:cubicBezTo>
                    <a:pt x="0" y="281"/>
                    <a:pt x="0" y="281"/>
                    <a:pt x="0" y="281"/>
                  </a:cubicBezTo>
                  <a:cubicBezTo>
                    <a:pt x="245" y="144"/>
                    <a:pt x="245" y="144"/>
                    <a:pt x="245" y="144"/>
                  </a:cubicBezTo>
                  <a:cubicBezTo>
                    <a:pt x="197" y="58"/>
                    <a:pt x="105"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2" name="Freeform 786"/>
            <p:cNvSpPr>
              <a:spLocks/>
            </p:cNvSpPr>
            <p:nvPr/>
          </p:nvSpPr>
          <p:spPr bwMode="auto">
            <a:xfrm>
              <a:off x="3151188" y="4818063"/>
              <a:ext cx="492125" cy="630238"/>
            </a:xfrm>
            <a:custGeom>
              <a:avLst/>
              <a:gdLst>
                <a:gd name="T0" fmla="*/ 281 w 439"/>
                <a:gd name="T1" fmla="*/ 0 h 562"/>
                <a:gd name="T2" fmla="*/ 0 w 439"/>
                <a:gd name="T3" fmla="*/ 281 h 562"/>
                <a:gd name="T4" fmla="*/ 281 w 439"/>
                <a:gd name="T5" fmla="*/ 562 h 562"/>
                <a:gd name="T6" fmla="*/ 439 w 439"/>
                <a:gd name="T7" fmla="*/ 514 h 562"/>
                <a:gd name="T8" fmla="*/ 281 w 439"/>
                <a:gd name="T9" fmla="*/ 281 h 562"/>
                <a:gd name="T10" fmla="*/ 281 w 439"/>
                <a:gd name="T11" fmla="*/ 143 h 562"/>
                <a:gd name="T12" fmla="*/ 281 w 439"/>
                <a:gd name="T13" fmla="*/ 0 h 562"/>
              </a:gdLst>
              <a:ahLst/>
              <a:cxnLst>
                <a:cxn ang="0">
                  <a:pos x="T0" y="T1"/>
                </a:cxn>
                <a:cxn ang="0">
                  <a:pos x="T2" y="T3"/>
                </a:cxn>
                <a:cxn ang="0">
                  <a:pos x="T4" y="T5"/>
                </a:cxn>
                <a:cxn ang="0">
                  <a:pos x="T6" y="T7"/>
                </a:cxn>
                <a:cxn ang="0">
                  <a:pos x="T8" y="T9"/>
                </a:cxn>
                <a:cxn ang="0">
                  <a:pos x="T10" y="T11"/>
                </a:cxn>
                <a:cxn ang="0">
                  <a:pos x="T12" y="T13"/>
                </a:cxn>
              </a:cxnLst>
              <a:rect l="0" t="0" r="r" b="b"/>
              <a:pathLst>
                <a:path w="439" h="562">
                  <a:moveTo>
                    <a:pt x="281" y="0"/>
                  </a:moveTo>
                  <a:cubicBezTo>
                    <a:pt x="126" y="0"/>
                    <a:pt x="0" y="126"/>
                    <a:pt x="0" y="281"/>
                  </a:cubicBezTo>
                  <a:cubicBezTo>
                    <a:pt x="0" y="436"/>
                    <a:pt x="126" y="562"/>
                    <a:pt x="281" y="562"/>
                  </a:cubicBezTo>
                  <a:cubicBezTo>
                    <a:pt x="340" y="562"/>
                    <a:pt x="394" y="545"/>
                    <a:pt x="439" y="514"/>
                  </a:cubicBezTo>
                  <a:cubicBezTo>
                    <a:pt x="281" y="281"/>
                    <a:pt x="281" y="281"/>
                    <a:pt x="281" y="281"/>
                  </a:cubicBezTo>
                  <a:cubicBezTo>
                    <a:pt x="281" y="143"/>
                    <a:pt x="281" y="143"/>
                    <a:pt x="281" y="143"/>
                  </a:cubicBezTo>
                  <a:lnTo>
                    <a:pt x="28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sp>
        <p:nvSpPr>
          <p:cNvPr id="13" name="Oval 53"/>
          <p:cNvSpPr>
            <a:spLocks noChangeArrowheads="1"/>
          </p:cNvSpPr>
          <p:nvPr/>
        </p:nvSpPr>
        <p:spPr bwMode="auto">
          <a:xfrm>
            <a:off x="1657556" y="3989900"/>
            <a:ext cx="828000" cy="829232"/>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ko-KR" altLang="en-US"/>
          </a:p>
        </p:txBody>
      </p:sp>
      <p:grpSp>
        <p:nvGrpSpPr>
          <p:cNvPr id="14" name="그룹 13"/>
          <p:cNvGrpSpPr/>
          <p:nvPr/>
        </p:nvGrpSpPr>
        <p:grpSpPr>
          <a:xfrm>
            <a:off x="1908889" y="4177975"/>
            <a:ext cx="337786" cy="440629"/>
            <a:chOff x="3227387" y="3459163"/>
            <a:chExt cx="568326" cy="741363"/>
          </a:xfrm>
          <a:solidFill>
            <a:schemeClr val="tx2"/>
          </a:solidFill>
        </p:grpSpPr>
        <p:sp>
          <p:nvSpPr>
            <p:cNvPr id="15" name="Freeform 790"/>
            <p:cNvSpPr>
              <a:spLocks noEditPoints="1"/>
            </p:cNvSpPr>
            <p:nvPr/>
          </p:nvSpPr>
          <p:spPr bwMode="auto">
            <a:xfrm>
              <a:off x="3227387" y="3459163"/>
              <a:ext cx="568326" cy="741363"/>
            </a:xfrm>
            <a:custGeom>
              <a:avLst/>
              <a:gdLst>
                <a:gd name="T0" fmla="*/ 241 w 448"/>
                <a:gd name="T1" fmla="*/ 0 h 587"/>
                <a:gd name="T2" fmla="*/ 206 w 448"/>
                <a:gd name="T3" fmla="*/ 0 h 587"/>
                <a:gd name="T4" fmla="*/ 186 w 448"/>
                <a:gd name="T5" fmla="*/ 20 h 587"/>
                <a:gd name="T6" fmla="*/ 186 w 448"/>
                <a:gd name="T7" fmla="*/ 28 h 587"/>
                <a:gd name="T8" fmla="*/ 137 w 448"/>
                <a:gd name="T9" fmla="*/ 28 h 587"/>
                <a:gd name="T10" fmla="*/ 137 w 448"/>
                <a:gd name="T11" fmla="*/ 38 h 587"/>
                <a:gd name="T12" fmla="*/ 0 w 448"/>
                <a:gd name="T13" fmla="*/ 38 h 587"/>
                <a:gd name="T14" fmla="*/ 0 w 448"/>
                <a:gd name="T15" fmla="*/ 587 h 587"/>
                <a:gd name="T16" fmla="*/ 448 w 448"/>
                <a:gd name="T17" fmla="*/ 587 h 587"/>
                <a:gd name="T18" fmla="*/ 448 w 448"/>
                <a:gd name="T19" fmla="*/ 38 h 587"/>
                <a:gd name="T20" fmla="*/ 311 w 448"/>
                <a:gd name="T21" fmla="*/ 38 h 587"/>
                <a:gd name="T22" fmla="*/ 311 w 448"/>
                <a:gd name="T23" fmla="*/ 28 h 587"/>
                <a:gd name="T24" fmla="*/ 262 w 448"/>
                <a:gd name="T25" fmla="*/ 28 h 587"/>
                <a:gd name="T26" fmla="*/ 262 w 448"/>
                <a:gd name="T27" fmla="*/ 20 h 587"/>
                <a:gd name="T28" fmla="*/ 241 w 448"/>
                <a:gd name="T29" fmla="*/ 0 h 587"/>
                <a:gd name="T30" fmla="*/ 198 w 448"/>
                <a:gd name="T31" fmla="*/ 20 h 587"/>
                <a:gd name="T32" fmla="*/ 206 w 448"/>
                <a:gd name="T33" fmla="*/ 12 h 587"/>
                <a:gd name="T34" fmla="*/ 241 w 448"/>
                <a:gd name="T35" fmla="*/ 12 h 587"/>
                <a:gd name="T36" fmla="*/ 249 w 448"/>
                <a:gd name="T37" fmla="*/ 20 h 587"/>
                <a:gd name="T38" fmla="*/ 249 w 448"/>
                <a:gd name="T39" fmla="*/ 28 h 587"/>
                <a:gd name="T40" fmla="*/ 198 w 448"/>
                <a:gd name="T41" fmla="*/ 28 h 587"/>
                <a:gd name="T42" fmla="*/ 198 w 448"/>
                <a:gd name="T43" fmla="*/ 20 h 587"/>
                <a:gd name="T44" fmla="*/ 311 w 448"/>
                <a:gd name="T45" fmla="*/ 83 h 587"/>
                <a:gd name="T46" fmla="*/ 311 w 448"/>
                <a:gd name="T47" fmla="*/ 69 h 587"/>
                <a:gd name="T48" fmla="*/ 369 w 448"/>
                <a:gd name="T49" fmla="*/ 69 h 587"/>
                <a:gd name="T50" fmla="*/ 418 w 448"/>
                <a:gd name="T51" fmla="*/ 69 h 587"/>
                <a:gd name="T52" fmla="*/ 418 w 448"/>
                <a:gd name="T53" fmla="*/ 557 h 587"/>
                <a:gd name="T54" fmla="*/ 30 w 448"/>
                <a:gd name="T55" fmla="*/ 557 h 587"/>
                <a:gd name="T56" fmla="*/ 30 w 448"/>
                <a:gd name="T57" fmla="*/ 407 h 587"/>
                <a:gd name="T58" fmla="*/ 30 w 448"/>
                <a:gd name="T59" fmla="*/ 69 h 587"/>
                <a:gd name="T60" fmla="*/ 137 w 448"/>
                <a:gd name="T61" fmla="*/ 69 h 587"/>
                <a:gd name="T62" fmla="*/ 137 w 448"/>
                <a:gd name="T63" fmla="*/ 83 h 587"/>
                <a:gd name="T64" fmla="*/ 311 w 448"/>
                <a:gd name="T65" fmla="*/ 83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8" h="587">
                  <a:moveTo>
                    <a:pt x="241" y="0"/>
                  </a:moveTo>
                  <a:cubicBezTo>
                    <a:pt x="206" y="0"/>
                    <a:pt x="206" y="0"/>
                    <a:pt x="206" y="0"/>
                  </a:cubicBezTo>
                  <a:cubicBezTo>
                    <a:pt x="195" y="0"/>
                    <a:pt x="186" y="9"/>
                    <a:pt x="186" y="20"/>
                  </a:cubicBezTo>
                  <a:cubicBezTo>
                    <a:pt x="186" y="28"/>
                    <a:pt x="186" y="28"/>
                    <a:pt x="186" y="28"/>
                  </a:cubicBezTo>
                  <a:cubicBezTo>
                    <a:pt x="137" y="28"/>
                    <a:pt x="137" y="28"/>
                    <a:pt x="137" y="28"/>
                  </a:cubicBezTo>
                  <a:cubicBezTo>
                    <a:pt x="137" y="38"/>
                    <a:pt x="137" y="38"/>
                    <a:pt x="137" y="38"/>
                  </a:cubicBezTo>
                  <a:cubicBezTo>
                    <a:pt x="0" y="38"/>
                    <a:pt x="0" y="38"/>
                    <a:pt x="0" y="38"/>
                  </a:cubicBezTo>
                  <a:cubicBezTo>
                    <a:pt x="0" y="587"/>
                    <a:pt x="0" y="587"/>
                    <a:pt x="0" y="587"/>
                  </a:cubicBezTo>
                  <a:cubicBezTo>
                    <a:pt x="448" y="587"/>
                    <a:pt x="448" y="587"/>
                    <a:pt x="448" y="587"/>
                  </a:cubicBezTo>
                  <a:cubicBezTo>
                    <a:pt x="448" y="38"/>
                    <a:pt x="448" y="38"/>
                    <a:pt x="448" y="38"/>
                  </a:cubicBezTo>
                  <a:cubicBezTo>
                    <a:pt x="311" y="38"/>
                    <a:pt x="311" y="38"/>
                    <a:pt x="311" y="38"/>
                  </a:cubicBezTo>
                  <a:cubicBezTo>
                    <a:pt x="311" y="28"/>
                    <a:pt x="311" y="28"/>
                    <a:pt x="311" y="28"/>
                  </a:cubicBezTo>
                  <a:cubicBezTo>
                    <a:pt x="262" y="28"/>
                    <a:pt x="262" y="28"/>
                    <a:pt x="262" y="28"/>
                  </a:cubicBezTo>
                  <a:cubicBezTo>
                    <a:pt x="262" y="20"/>
                    <a:pt x="262" y="20"/>
                    <a:pt x="262" y="20"/>
                  </a:cubicBezTo>
                  <a:cubicBezTo>
                    <a:pt x="262" y="9"/>
                    <a:pt x="253" y="0"/>
                    <a:pt x="241" y="0"/>
                  </a:cubicBezTo>
                  <a:close/>
                  <a:moveTo>
                    <a:pt x="198" y="20"/>
                  </a:moveTo>
                  <a:cubicBezTo>
                    <a:pt x="198" y="15"/>
                    <a:pt x="202" y="12"/>
                    <a:pt x="206" y="12"/>
                  </a:cubicBezTo>
                  <a:cubicBezTo>
                    <a:pt x="241" y="12"/>
                    <a:pt x="241" y="12"/>
                    <a:pt x="241" y="12"/>
                  </a:cubicBezTo>
                  <a:cubicBezTo>
                    <a:pt x="246" y="12"/>
                    <a:pt x="249" y="15"/>
                    <a:pt x="249" y="20"/>
                  </a:cubicBezTo>
                  <a:cubicBezTo>
                    <a:pt x="249" y="28"/>
                    <a:pt x="249" y="28"/>
                    <a:pt x="249" y="28"/>
                  </a:cubicBezTo>
                  <a:cubicBezTo>
                    <a:pt x="198" y="28"/>
                    <a:pt x="198" y="28"/>
                    <a:pt x="198" y="28"/>
                  </a:cubicBezTo>
                  <a:lnTo>
                    <a:pt x="198" y="20"/>
                  </a:lnTo>
                  <a:close/>
                  <a:moveTo>
                    <a:pt x="311" y="83"/>
                  </a:moveTo>
                  <a:cubicBezTo>
                    <a:pt x="311" y="69"/>
                    <a:pt x="311" y="69"/>
                    <a:pt x="311" y="69"/>
                  </a:cubicBezTo>
                  <a:cubicBezTo>
                    <a:pt x="369" y="69"/>
                    <a:pt x="369" y="69"/>
                    <a:pt x="369" y="69"/>
                  </a:cubicBezTo>
                  <a:cubicBezTo>
                    <a:pt x="418" y="69"/>
                    <a:pt x="418" y="69"/>
                    <a:pt x="418" y="69"/>
                  </a:cubicBezTo>
                  <a:cubicBezTo>
                    <a:pt x="418" y="557"/>
                    <a:pt x="418" y="557"/>
                    <a:pt x="418" y="557"/>
                  </a:cubicBezTo>
                  <a:cubicBezTo>
                    <a:pt x="30" y="557"/>
                    <a:pt x="30" y="557"/>
                    <a:pt x="30" y="557"/>
                  </a:cubicBezTo>
                  <a:cubicBezTo>
                    <a:pt x="30" y="407"/>
                    <a:pt x="30" y="407"/>
                    <a:pt x="30" y="407"/>
                  </a:cubicBezTo>
                  <a:cubicBezTo>
                    <a:pt x="30" y="69"/>
                    <a:pt x="30" y="69"/>
                    <a:pt x="30" y="69"/>
                  </a:cubicBezTo>
                  <a:cubicBezTo>
                    <a:pt x="137" y="69"/>
                    <a:pt x="137" y="69"/>
                    <a:pt x="137" y="69"/>
                  </a:cubicBezTo>
                  <a:cubicBezTo>
                    <a:pt x="137" y="83"/>
                    <a:pt x="137" y="83"/>
                    <a:pt x="137" y="83"/>
                  </a:cubicBezTo>
                  <a:lnTo>
                    <a:pt x="311"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6" name="Rectangle 791"/>
            <p:cNvSpPr>
              <a:spLocks noChangeArrowheads="1"/>
            </p:cNvSpPr>
            <p:nvPr/>
          </p:nvSpPr>
          <p:spPr bwMode="auto">
            <a:xfrm>
              <a:off x="3398838" y="3654426"/>
              <a:ext cx="31115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7" name="Freeform 792"/>
            <p:cNvSpPr>
              <a:spLocks/>
            </p:cNvSpPr>
            <p:nvPr/>
          </p:nvSpPr>
          <p:spPr bwMode="auto">
            <a:xfrm>
              <a:off x="3292475" y="3613151"/>
              <a:ext cx="92075" cy="92075"/>
            </a:xfrm>
            <a:custGeom>
              <a:avLst/>
              <a:gdLst>
                <a:gd name="T0" fmla="*/ 30 w 58"/>
                <a:gd name="T1" fmla="*/ 36 h 58"/>
                <a:gd name="T2" fmla="*/ 10 w 58"/>
                <a:gd name="T3" fmla="*/ 0 h 58"/>
                <a:gd name="T4" fmla="*/ 0 w 58"/>
                <a:gd name="T5" fmla="*/ 6 h 58"/>
                <a:gd name="T6" fmla="*/ 29 w 58"/>
                <a:gd name="T7" fmla="*/ 58 h 58"/>
                <a:gd name="T8" fmla="*/ 58 w 58"/>
                <a:gd name="T9" fmla="*/ 19 h 58"/>
                <a:gd name="T10" fmla="*/ 49 w 58"/>
                <a:gd name="T11" fmla="*/ 11 h 58"/>
                <a:gd name="T12" fmla="*/ 30 w 58"/>
                <a:gd name="T13" fmla="*/ 36 h 58"/>
              </a:gdLst>
              <a:ahLst/>
              <a:cxnLst>
                <a:cxn ang="0">
                  <a:pos x="T0" y="T1"/>
                </a:cxn>
                <a:cxn ang="0">
                  <a:pos x="T2" y="T3"/>
                </a:cxn>
                <a:cxn ang="0">
                  <a:pos x="T4" y="T5"/>
                </a:cxn>
                <a:cxn ang="0">
                  <a:pos x="T6" y="T7"/>
                </a:cxn>
                <a:cxn ang="0">
                  <a:pos x="T8" y="T9"/>
                </a:cxn>
                <a:cxn ang="0">
                  <a:pos x="T10" y="T11"/>
                </a:cxn>
                <a:cxn ang="0">
                  <a:pos x="T12" y="T13"/>
                </a:cxn>
              </a:cxnLst>
              <a:rect l="0" t="0" r="r" b="b"/>
              <a:pathLst>
                <a:path w="58" h="58">
                  <a:moveTo>
                    <a:pt x="30" y="36"/>
                  </a:moveTo>
                  <a:lnTo>
                    <a:pt x="10" y="0"/>
                  </a:lnTo>
                  <a:lnTo>
                    <a:pt x="0" y="6"/>
                  </a:lnTo>
                  <a:lnTo>
                    <a:pt x="29" y="58"/>
                  </a:lnTo>
                  <a:lnTo>
                    <a:pt x="58" y="19"/>
                  </a:lnTo>
                  <a:lnTo>
                    <a:pt x="49" y="11"/>
                  </a:lnTo>
                  <a:lnTo>
                    <a:pt x="3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8" name="Rectangle 793"/>
            <p:cNvSpPr>
              <a:spLocks noChangeArrowheads="1"/>
            </p:cNvSpPr>
            <p:nvPr/>
          </p:nvSpPr>
          <p:spPr bwMode="auto">
            <a:xfrm>
              <a:off x="3398838" y="3794126"/>
              <a:ext cx="31115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19" name="Freeform 794"/>
            <p:cNvSpPr>
              <a:spLocks/>
            </p:cNvSpPr>
            <p:nvPr/>
          </p:nvSpPr>
          <p:spPr bwMode="auto">
            <a:xfrm>
              <a:off x="3292475" y="3752851"/>
              <a:ext cx="92075" cy="92075"/>
            </a:xfrm>
            <a:custGeom>
              <a:avLst/>
              <a:gdLst>
                <a:gd name="T0" fmla="*/ 30 w 58"/>
                <a:gd name="T1" fmla="*/ 36 h 58"/>
                <a:gd name="T2" fmla="*/ 10 w 58"/>
                <a:gd name="T3" fmla="*/ 0 h 58"/>
                <a:gd name="T4" fmla="*/ 0 w 58"/>
                <a:gd name="T5" fmla="*/ 5 h 58"/>
                <a:gd name="T6" fmla="*/ 29 w 58"/>
                <a:gd name="T7" fmla="*/ 58 h 58"/>
                <a:gd name="T8" fmla="*/ 58 w 58"/>
                <a:gd name="T9" fmla="*/ 17 h 58"/>
                <a:gd name="T10" fmla="*/ 49 w 58"/>
                <a:gd name="T11" fmla="*/ 10 h 58"/>
                <a:gd name="T12" fmla="*/ 30 w 58"/>
                <a:gd name="T13" fmla="*/ 36 h 58"/>
              </a:gdLst>
              <a:ahLst/>
              <a:cxnLst>
                <a:cxn ang="0">
                  <a:pos x="T0" y="T1"/>
                </a:cxn>
                <a:cxn ang="0">
                  <a:pos x="T2" y="T3"/>
                </a:cxn>
                <a:cxn ang="0">
                  <a:pos x="T4" y="T5"/>
                </a:cxn>
                <a:cxn ang="0">
                  <a:pos x="T6" y="T7"/>
                </a:cxn>
                <a:cxn ang="0">
                  <a:pos x="T8" y="T9"/>
                </a:cxn>
                <a:cxn ang="0">
                  <a:pos x="T10" y="T11"/>
                </a:cxn>
                <a:cxn ang="0">
                  <a:pos x="T12" y="T13"/>
                </a:cxn>
              </a:cxnLst>
              <a:rect l="0" t="0" r="r" b="b"/>
              <a:pathLst>
                <a:path w="58" h="58">
                  <a:moveTo>
                    <a:pt x="30" y="36"/>
                  </a:moveTo>
                  <a:lnTo>
                    <a:pt x="10" y="0"/>
                  </a:lnTo>
                  <a:lnTo>
                    <a:pt x="0" y="5"/>
                  </a:lnTo>
                  <a:lnTo>
                    <a:pt x="29" y="58"/>
                  </a:lnTo>
                  <a:lnTo>
                    <a:pt x="58" y="17"/>
                  </a:lnTo>
                  <a:lnTo>
                    <a:pt x="49" y="10"/>
                  </a:lnTo>
                  <a:lnTo>
                    <a:pt x="3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0" name="Rectangle 795"/>
            <p:cNvSpPr>
              <a:spLocks noChangeArrowheads="1"/>
            </p:cNvSpPr>
            <p:nvPr/>
          </p:nvSpPr>
          <p:spPr bwMode="auto">
            <a:xfrm>
              <a:off x="3398838" y="3932238"/>
              <a:ext cx="31115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1" name="Freeform 796"/>
            <p:cNvSpPr>
              <a:spLocks/>
            </p:cNvSpPr>
            <p:nvPr/>
          </p:nvSpPr>
          <p:spPr bwMode="auto">
            <a:xfrm>
              <a:off x="3292475" y="3889376"/>
              <a:ext cx="92075" cy="93663"/>
            </a:xfrm>
            <a:custGeom>
              <a:avLst/>
              <a:gdLst>
                <a:gd name="T0" fmla="*/ 30 w 58"/>
                <a:gd name="T1" fmla="*/ 36 h 59"/>
                <a:gd name="T2" fmla="*/ 10 w 58"/>
                <a:gd name="T3" fmla="*/ 0 h 59"/>
                <a:gd name="T4" fmla="*/ 0 w 58"/>
                <a:gd name="T5" fmla="*/ 6 h 59"/>
                <a:gd name="T6" fmla="*/ 29 w 58"/>
                <a:gd name="T7" fmla="*/ 59 h 59"/>
                <a:gd name="T8" fmla="*/ 58 w 58"/>
                <a:gd name="T9" fmla="*/ 19 h 59"/>
                <a:gd name="T10" fmla="*/ 49 w 58"/>
                <a:gd name="T11" fmla="*/ 12 h 59"/>
                <a:gd name="T12" fmla="*/ 30 w 58"/>
                <a:gd name="T13" fmla="*/ 36 h 59"/>
              </a:gdLst>
              <a:ahLst/>
              <a:cxnLst>
                <a:cxn ang="0">
                  <a:pos x="T0" y="T1"/>
                </a:cxn>
                <a:cxn ang="0">
                  <a:pos x="T2" y="T3"/>
                </a:cxn>
                <a:cxn ang="0">
                  <a:pos x="T4" y="T5"/>
                </a:cxn>
                <a:cxn ang="0">
                  <a:pos x="T6" y="T7"/>
                </a:cxn>
                <a:cxn ang="0">
                  <a:pos x="T8" y="T9"/>
                </a:cxn>
                <a:cxn ang="0">
                  <a:pos x="T10" y="T11"/>
                </a:cxn>
                <a:cxn ang="0">
                  <a:pos x="T12" y="T13"/>
                </a:cxn>
              </a:cxnLst>
              <a:rect l="0" t="0" r="r" b="b"/>
              <a:pathLst>
                <a:path w="58" h="59">
                  <a:moveTo>
                    <a:pt x="30" y="36"/>
                  </a:moveTo>
                  <a:lnTo>
                    <a:pt x="10" y="0"/>
                  </a:lnTo>
                  <a:lnTo>
                    <a:pt x="0" y="6"/>
                  </a:lnTo>
                  <a:lnTo>
                    <a:pt x="29" y="59"/>
                  </a:lnTo>
                  <a:lnTo>
                    <a:pt x="58" y="19"/>
                  </a:lnTo>
                  <a:lnTo>
                    <a:pt x="49" y="12"/>
                  </a:lnTo>
                  <a:lnTo>
                    <a:pt x="3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2" name="Rectangle 797"/>
            <p:cNvSpPr>
              <a:spLocks noChangeArrowheads="1"/>
            </p:cNvSpPr>
            <p:nvPr/>
          </p:nvSpPr>
          <p:spPr bwMode="auto">
            <a:xfrm>
              <a:off x="3398838" y="4070351"/>
              <a:ext cx="31115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3" name="Freeform 798"/>
            <p:cNvSpPr>
              <a:spLocks/>
            </p:cNvSpPr>
            <p:nvPr/>
          </p:nvSpPr>
          <p:spPr bwMode="auto">
            <a:xfrm>
              <a:off x="3292475" y="4029076"/>
              <a:ext cx="92075" cy="92075"/>
            </a:xfrm>
            <a:custGeom>
              <a:avLst/>
              <a:gdLst>
                <a:gd name="T0" fmla="*/ 30 w 58"/>
                <a:gd name="T1" fmla="*/ 36 h 58"/>
                <a:gd name="T2" fmla="*/ 10 w 58"/>
                <a:gd name="T3" fmla="*/ 0 h 58"/>
                <a:gd name="T4" fmla="*/ 0 w 58"/>
                <a:gd name="T5" fmla="*/ 6 h 58"/>
                <a:gd name="T6" fmla="*/ 29 w 58"/>
                <a:gd name="T7" fmla="*/ 58 h 58"/>
                <a:gd name="T8" fmla="*/ 58 w 58"/>
                <a:gd name="T9" fmla="*/ 18 h 58"/>
                <a:gd name="T10" fmla="*/ 49 w 58"/>
                <a:gd name="T11" fmla="*/ 10 h 58"/>
                <a:gd name="T12" fmla="*/ 30 w 58"/>
                <a:gd name="T13" fmla="*/ 36 h 58"/>
              </a:gdLst>
              <a:ahLst/>
              <a:cxnLst>
                <a:cxn ang="0">
                  <a:pos x="T0" y="T1"/>
                </a:cxn>
                <a:cxn ang="0">
                  <a:pos x="T2" y="T3"/>
                </a:cxn>
                <a:cxn ang="0">
                  <a:pos x="T4" y="T5"/>
                </a:cxn>
                <a:cxn ang="0">
                  <a:pos x="T6" y="T7"/>
                </a:cxn>
                <a:cxn ang="0">
                  <a:pos x="T8" y="T9"/>
                </a:cxn>
                <a:cxn ang="0">
                  <a:pos x="T10" y="T11"/>
                </a:cxn>
                <a:cxn ang="0">
                  <a:pos x="T12" y="T13"/>
                </a:cxn>
              </a:cxnLst>
              <a:rect l="0" t="0" r="r" b="b"/>
              <a:pathLst>
                <a:path w="58" h="58">
                  <a:moveTo>
                    <a:pt x="30" y="36"/>
                  </a:moveTo>
                  <a:lnTo>
                    <a:pt x="10" y="0"/>
                  </a:lnTo>
                  <a:lnTo>
                    <a:pt x="0" y="6"/>
                  </a:lnTo>
                  <a:lnTo>
                    <a:pt x="29" y="58"/>
                  </a:lnTo>
                  <a:lnTo>
                    <a:pt x="58" y="18"/>
                  </a:lnTo>
                  <a:lnTo>
                    <a:pt x="49" y="10"/>
                  </a:lnTo>
                  <a:lnTo>
                    <a:pt x="3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sp>
        <p:nvSpPr>
          <p:cNvPr id="24" name="Oval 101"/>
          <p:cNvSpPr>
            <a:spLocks noChangeArrowheads="1"/>
          </p:cNvSpPr>
          <p:nvPr/>
        </p:nvSpPr>
        <p:spPr bwMode="auto">
          <a:xfrm>
            <a:off x="6738235" y="2638727"/>
            <a:ext cx="877303" cy="810820"/>
          </a:xfrm>
          <a:prstGeom prst="ellipse">
            <a:avLst/>
          </a:prstGeom>
          <a:solidFill>
            <a:schemeClr val="accent6">
              <a:lumMod val="20000"/>
              <a:lumOff val="80000"/>
            </a:schemeClr>
          </a:solidFill>
          <a:ln>
            <a:noFill/>
          </a:ln>
        </p:spPr>
        <p:txBody>
          <a:bodyPr vert="horz" wrap="square" lIns="91440" tIns="45720" rIns="91440" bIns="45720" numCol="1" anchor="t" anchorCtr="0" compatLnSpc="1">
            <a:prstTxWarp prst="textNoShape">
              <a:avLst/>
            </a:prstTxWarp>
          </a:bodyPr>
          <a:lstStyle/>
          <a:p>
            <a:endParaRPr lang="ko-KR" altLang="en-US" dirty="0"/>
          </a:p>
        </p:txBody>
      </p:sp>
      <p:sp>
        <p:nvSpPr>
          <p:cNvPr id="25" name="Freeform 802"/>
          <p:cNvSpPr>
            <a:spLocks noEditPoints="1"/>
          </p:cNvSpPr>
          <p:nvPr/>
        </p:nvSpPr>
        <p:spPr bwMode="auto">
          <a:xfrm>
            <a:off x="6834392" y="2747838"/>
            <a:ext cx="495354" cy="476484"/>
          </a:xfrm>
          <a:custGeom>
            <a:avLst/>
            <a:gdLst>
              <a:gd name="T0" fmla="*/ 322 w 371"/>
              <a:gd name="T1" fmla="*/ 261 h 357"/>
              <a:gd name="T2" fmla="*/ 77 w 371"/>
              <a:gd name="T3" fmla="*/ 235 h 357"/>
              <a:gd name="T4" fmla="*/ 185 w 371"/>
              <a:gd name="T5" fmla="*/ 53 h 357"/>
              <a:gd name="T6" fmla="*/ 319 w 371"/>
              <a:gd name="T7" fmla="*/ 135 h 357"/>
              <a:gd name="T8" fmla="*/ 288 w 371"/>
              <a:gd name="T9" fmla="*/ 222 h 357"/>
              <a:gd name="T10" fmla="*/ 256 w 371"/>
              <a:gd name="T11" fmla="*/ 219 h 357"/>
              <a:gd name="T12" fmla="*/ 282 w 371"/>
              <a:gd name="T13" fmla="*/ 93 h 357"/>
              <a:gd name="T14" fmla="*/ 245 w 371"/>
              <a:gd name="T15" fmla="*/ 90 h 357"/>
              <a:gd name="T16" fmla="*/ 239 w 371"/>
              <a:gd name="T17" fmla="*/ 106 h 357"/>
              <a:gd name="T18" fmla="*/ 102 w 371"/>
              <a:gd name="T19" fmla="*/ 161 h 357"/>
              <a:gd name="T20" fmla="*/ 212 w 371"/>
              <a:gd name="T21" fmla="*/ 253 h 357"/>
              <a:gd name="T22" fmla="*/ 328 w 371"/>
              <a:gd name="T23" fmla="*/ 233 h 357"/>
              <a:gd name="T24" fmla="*/ 292 w 371"/>
              <a:gd name="T25" fmla="*/ 40 h 357"/>
              <a:gd name="T26" fmla="*/ 69 w 371"/>
              <a:gd name="T27" fmla="*/ 83 h 357"/>
              <a:gd name="T28" fmla="*/ 144 w 371"/>
              <a:gd name="T29" fmla="*/ 338 h 357"/>
              <a:gd name="T30" fmla="*/ 361 w 371"/>
              <a:gd name="T31" fmla="*/ 263 h 357"/>
              <a:gd name="T32" fmla="*/ 322 w 371"/>
              <a:gd name="T33" fmla="*/ 261 h 357"/>
              <a:gd name="T34" fmla="*/ 199 w 371"/>
              <a:gd name="T35" fmla="*/ 224 h 357"/>
              <a:gd name="T36" fmla="*/ 141 w 371"/>
              <a:gd name="T37" fmla="*/ 208 h 357"/>
              <a:gd name="T38" fmla="*/ 161 w 371"/>
              <a:gd name="T39" fmla="*/ 139 h 357"/>
              <a:gd name="T40" fmla="*/ 227 w 371"/>
              <a:gd name="T41" fmla="*/ 151 h 357"/>
              <a:gd name="T42" fmla="*/ 199 w 371"/>
              <a:gd name="T43" fmla="*/ 224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1" h="357">
                <a:moveTo>
                  <a:pt x="322" y="261"/>
                </a:moveTo>
                <a:cubicBezTo>
                  <a:pt x="279" y="322"/>
                  <a:pt x="122" y="332"/>
                  <a:pt x="77" y="235"/>
                </a:cubicBezTo>
                <a:cubicBezTo>
                  <a:pt x="61" y="140"/>
                  <a:pt x="93" y="77"/>
                  <a:pt x="185" y="53"/>
                </a:cubicBezTo>
                <a:cubicBezTo>
                  <a:pt x="250" y="45"/>
                  <a:pt x="299" y="70"/>
                  <a:pt x="319" y="135"/>
                </a:cubicBezTo>
                <a:cubicBezTo>
                  <a:pt x="325" y="168"/>
                  <a:pt x="311" y="196"/>
                  <a:pt x="288" y="222"/>
                </a:cubicBezTo>
                <a:cubicBezTo>
                  <a:pt x="267" y="240"/>
                  <a:pt x="253" y="244"/>
                  <a:pt x="256" y="219"/>
                </a:cubicBezTo>
                <a:cubicBezTo>
                  <a:pt x="282" y="93"/>
                  <a:pt x="282" y="93"/>
                  <a:pt x="282" y="93"/>
                </a:cubicBezTo>
                <a:cubicBezTo>
                  <a:pt x="245" y="90"/>
                  <a:pt x="245" y="90"/>
                  <a:pt x="245" y="90"/>
                </a:cubicBezTo>
                <a:cubicBezTo>
                  <a:pt x="239" y="106"/>
                  <a:pt x="239" y="106"/>
                  <a:pt x="239" y="106"/>
                </a:cubicBezTo>
                <a:cubicBezTo>
                  <a:pt x="192" y="63"/>
                  <a:pt x="121" y="89"/>
                  <a:pt x="102" y="161"/>
                </a:cubicBezTo>
                <a:cubicBezTo>
                  <a:pt x="86" y="260"/>
                  <a:pt x="153" y="301"/>
                  <a:pt x="212" y="253"/>
                </a:cubicBezTo>
                <a:cubicBezTo>
                  <a:pt x="226" y="283"/>
                  <a:pt x="277" y="284"/>
                  <a:pt x="328" y="233"/>
                </a:cubicBezTo>
                <a:cubicBezTo>
                  <a:pt x="371" y="166"/>
                  <a:pt x="365" y="90"/>
                  <a:pt x="292" y="40"/>
                </a:cubicBezTo>
                <a:cubicBezTo>
                  <a:pt x="215" y="0"/>
                  <a:pt x="130" y="16"/>
                  <a:pt x="69" y="83"/>
                </a:cubicBezTo>
                <a:cubicBezTo>
                  <a:pt x="0" y="185"/>
                  <a:pt x="30" y="303"/>
                  <a:pt x="144" y="338"/>
                </a:cubicBezTo>
                <a:cubicBezTo>
                  <a:pt x="222" y="357"/>
                  <a:pt x="341" y="326"/>
                  <a:pt x="361" y="263"/>
                </a:cubicBezTo>
                <a:lnTo>
                  <a:pt x="322" y="261"/>
                </a:lnTo>
                <a:close/>
                <a:moveTo>
                  <a:pt x="199" y="224"/>
                </a:moveTo>
                <a:cubicBezTo>
                  <a:pt x="172" y="246"/>
                  <a:pt x="149" y="240"/>
                  <a:pt x="141" y="208"/>
                </a:cubicBezTo>
                <a:cubicBezTo>
                  <a:pt x="141" y="186"/>
                  <a:pt x="145" y="163"/>
                  <a:pt x="161" y="139"/>
                </a:cubicBezTo>
                <a:cubicBezTo>
                  <a:pt x="181" y="108"/>
                  <a:pt x="219" y="114"/>
                  <a:pt x="227" y="151"/>
                </a:cubicBezTo>
                <a:cubicBezTo>
                  <a:pt x="231" y="187"/>
                  <a:pt x="219" y="209"/>
                  <a:pt x="199" y="224"/>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ko-KR" altLang="en-US"/>
          </a:p>
        </p:txBody>
      </p:sp>
      <p:grpSp>
        <p:nvGrpSpPr>
          <p:cNvPr id="26" name="그룹 25"/>
          <p:cNvGrpSpPr/>
          <p:nvPr/>
        </p:nvGrpSpPr>
        <p:grpSpPr>
          <a:xfrm>
            <a:off x="1411301" y="1651765"/>
            <a:ext cx="1593155" cy="708738"/>
            <a:chOff x="1406771" y="1681693"/>
            <a:chExt cx="1301260" cy="708738"/>
          </a:xfrm>
        </p:grpSpPr>
        <p:sp>
          <p:nvSpPr>
            <p:cNvPr id="27" name="TextBox 26"/>
            <p:cNvSpPr txBox="1"/>
            <p:nvPr/>
          </p:nvSpPr>
          <p:spPr>
            <a:xfrm>
              <a:off x="1406771" y="1681693"/>
              <a:ext cx="1301259" cy="584775"/>
            </a:xfrm>
            <a:prstGeom prst="rect">
              <a:avLst/>
            </a:prstGeom>
            <a:noFill/>
          </p:spPr>
          <p:txBody>
            <a:bodyPr wrap="square" rtlCol="0">
              <a:spAutoFit/>
            </a:bodyPr>
            <a:lstStyle/>
            <a:p>
              <a:pPr algn="ctr"/>
              <a:r>
                <a:rPr lang="en-US" altLang="ko-KR" sz="1600" b="1" dirty="0" smtClean="0">
                  <a:solidFill>
                    <a:srgbClr val="0070C0"/>
                  </a:solidFill>
                  <a:latin typeface="HY헤드라인M" pitchFamily="18" charset="-127"/>
                  <a:ea typeface="HY헤드라인M" pitchFamily="18" charset="-127"/>
                </a:rPr>
                <a:t>PV Structure</a:t>
              </a:r>
              <a:endParaRPr lang="ko-KR" altLang="en-US" sz="1600" b="1" dirty="0">
                <a:solidFill>
                  <a:srgbClr val="0070C0"/>
                </a:solidFill>
                <a:latin typeface="HY헤드라인M" pitchFamily="18" charset="-127"/>
                <a:ea typeface="HY헤드라인M" pitchFamily="18" charset="-127"/>
              </a:endParaRPr>
            </a:p>
          </p:txBody>
        </p:sp>
        <p:sp>
          <p:nvSpPr>
            <p:cNvPr id="28" name="TextBox 27"/>
            <p:cNvSpPr txBox="1"/>
            <p:nvPr/>
          </p:nvSpPr>
          <p:spPr>
            <a:xfrm>
              <a:off x="1406771" y="1990321"/>
              <a:ext cx="1301260" cy="400110"/>
            </a:xfrm>
            <a:prstGeom prst="rect">
              <a:avLst/>
            </a:prstGeom>
            <a:noFill/>
          </p:spPr>
          <p:txBody>
            <a:bodyPr wrap="square" rtlCol="0">
              <a:spAutoFit/>
            </a:bodyPr>
            <a:lstStyle/>
            <a:p>
              <a:pPr algn="ctr"/>
              <a:r>
                <a:rPr lang="en-US" altLang="ko-KR" sz="1000" dirty="0">
                  <a:solidFill>
                    <a:srgbClr val="0070C0"/>
                  </a:solidFill>
                </a:rPr>
                <a:t>Replace with</a:t>
              </a:r>
            </a:p>
            <a:p>
              <a:pPr algn="ctr"/>
              <a:r>
                <a:rPr lang="en-US" altLang="ko-KR" sz="1000" dirty="0">
                  <a:solidFill>
                    <a:srgbClr val="0070C0"/>
                  </a:solidFill>
                </a:rPr>
                <a:t>your own text</a:t>
              </a:r>
            </a:p>
          </p:txBody>
        </p:sp>
      </p:grpSp>
      <p:sp>
        <p:nvSpPr>
          <p:cNvPr id="29" name="Oval 70"/>
          <p:cNvSpPr>
            <a:spLocks noChangeArrowheads="1"/>
          </p:cNvSpPr>
          <p:nvPr/>
        </p:nvSpPr>
        <p:spPr bwMode="auto">
          <a:xfrm>
            <a:off x="4172155" y="2570807"/>
            <a:ext cx="828000" cy="830466"/>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30" name="Freeform 807"/>
          <p:cNvSpPr>
            <a:spLocks noEditPoints="1"/>
          </p:cNvSpPr>
          <p:nvPr/>
        </p:nvSpPr>
        <p:spPr bwMode="auto">
          <a:xfrm>
            <a:off x="4381102" y="2772836"/>
            <a:ext cx="422559" cy="426408"/>
          </a:xfrm>
          <a:custGeom>
            <a:avLst/>
            <a:gdLst>
              <a:gd name="T0" fmla="*/ 45 w 90"/>
              <a:gd name="T1" fmla="*/ 0 h 91"/>
              <a:gd name="T2" fmla="*/ 0 w 90"/>
              <a:gd name="T3" fmla="*/ 46 h 91"/>
              <a:gd name="T4" fmla="*/ 45 w 90"/>
              <a:gd name="T5" fmla="*/ 91 h 91"/>
              <a:gd name="T6" fmla="*/ 90 w 90"/>
              <a:gd name="T7" fmla="*/ 46 h 91"/>
              <a:gd name="T8" fmla="*/ 69 w 90"/>
              <a:gd name="T9" fmla="*/ 44 h 91"/>
              <a:gd name="T10" fmla="*/ 68 w 90"/>
              <a:gd name="T11" fmla="*/ 35 h 91"/>
              <a:gd name="T12" fmla="*/ 68 w 90"/>
              <a:gd name="T13" fmla="*/ 29 h 91"/>
              <a:gd name="T14" fmla="*/ 85 w 90"/>
              <a:gd name="T15" fmla="*/ 44 h 91"/>
              <a:gd name="T16" fmla="*/ 65 w 90"/>
              <a:gd name="T17" fmla="*/ 21 h 91"/>
              <a:gd name="T18" fmla="*/ 62 w 90"/>
              <a:gd name="T19" fmla="*/ 14 h 91"/>
              <a:gd name="T20" fmla="*/ 58 w 90"/>
              <a:gd name="T21" fmla="*/ 8 h 91"/>
              <a:gd name="T22" fmla="*/ 25 w 90"/>
              <a:gd name="T23" fmla="*/ 41 h 91"/>
              <a:gd name="T24" fmla="*/ 25 w 90"/>
              <a:gd name="T25" fmla="*/ 35 h 91"/>
              <a:gd name="T26" fmla="*/ 62 w 90"/>
              <a:gd name="T27" fmla="*/ 26 h 91"/>
              <a:gd name="T28" fmla="*/ 65 w 90"/>
              <a:gd name="T29" fmla="*/ 40 h 91"/>
              <a:gd name="T30" fmla="*/ 25 w 90"/>
              <a:gd name="T31" fmla="*/ 44 h 91"/>
              <a:gd name="T32" fmla="*/ 65 w 90"/>
              <a:gd name="T33" fmla="*/ 51 h 91"/>
              <a:gd name="T34" fmla="*/ 62 w 90"/>
              <a:gd name="T35" fmla="*/ 66 h 91"/>
              <a:gd name="T36" fmla="*/ 25 w 90"/>
              <a:gd name="T37" fmla="*/ 57 h 91"/>
              <a:gd name="T38" fmla="*/ 25 w 90"/>
              <a:gd name="T39" fmla="*/ 51 h 91"/>
              <a:gd name="T40" fmla="*/ 33 w 90"/>
              <a:gd name="T41" fmla="*/ 14 h 91"/>
              <a:gd name="T42" fmla="*/ 41 w 90"/>
              <a:gd name="T43" fmla="*/ 6 h 91"/>
              <a:gd name="T44" fmla="*/ 56 w 90"/>
              <a:gd name="T45" fmla="*/ 12 h 91"/>
              <a:gd name="T46" fmla="*/ 57 w 90"/>
              <a:gd name="T47" fmla="*/ 14 h 91"/>
              <a:gd name="T48" fmla="*/ 60 w 90"/>
              <a:gd name="T49" fmla="*/ 19 h 91"/>
              <a:gd name="T50" fmla="*/ 45 w 90"/>
              <a:gd name="T51" fmla="*/ 23 h 91"/>
              <a:gd name="T52" fmla="*/ 30 w 90"/>
              <a:gd name="T53" fmla="*/ 19 h 91"/>
              <a:gd name="T54" fmla="*/ 32 w 90"/>
              <a:gd name="T55" fmla="*/ 14 h 91"/>
              <a:gd name="T56" fmla="*/ 30 w 90"/>
              <a:gd name="T57" fmla="*/ 11 h 91"/>
              <a:gd name="T58" fmla="*/ 26 w 90"/>
              <a:gd name="T59" fmla="*/ 17 h 91"/>
              <a:gd name="T60" fmla="*/ 25 w 90"/>
              <a:gd name="T61" fmla="*/ 21 h 91"/>
              <a:gd name="T62" fmla="*/ 14 w 90"/>
              <a:gd name="T63" fmla="*/ 21 h 91"/>
              <a:gd name="T64" fmla="*/ 22 w 90"/>
              <a:gd name="T65" fmla="*/ 30 h 91"/>
              <a:gd name="T66" fmla="*/ 21 w 90"/>
              <a:gd name="T67" fmla="*/ 40 h 91"/>
              <a:gd name="T68" fmla="*/ 5 w 90"/>
              <a:gd name="T69" fmla="*/ 44 h 91"/>
              <a:gd name="T70" fmla="*/ 21 w 90"/>
              <a:gd name="T71" fmla="*/ 48 h 91"/>
              <a:gd name="T72" fmla="*/ 21 w 90"/>
              <a:gd name="T73" fmla="*/ 57 h 91"/>
              <a:gd name="T74" fmla="*/ 22 w 90"/>
              <a:gd name="T75" fmla="*/ 62 h 91"/>
              <a:gd name="T76" fmla="*/ 5 w 90"/>
              <a:gd name="T77" fmla="*/ 48 h 91"/>
              <a:gd name="T78" fmla="*/ 25 w 90"/>
              <a:gd name="T79" fmla="*/ 71 h 91"/>
              <a:gd name="T80" fmla="*/ 26 w 90"/>
              <a:gd name="T81" fmla="*/ 75 h 91"/>
              <a:gd name="T82" fmla="*/ 30 w 90"/>
              <a:gd name="T83" fmla="*/ 81 h 91"/>
              <a:gd name="T84" fmla="*/ 56 w 90"/>
              <a:gd name="T85" fmla="*/ 80 h 91"/>
              <a:gd name="T86" fmla="*/ 49 w 90"/>
              <a:gd name="T87" fmla="*/ 85 h 91"/>
              <a:gd name="T88" fmla="*/ 41 w 90"/>
              <a:gd name="T89" fmla="*/ 85 h 91"/>
              <a:gd name="T90" fmla="*/ 33 w 90"/>
              <a:gd name="T91" fmla="*/ 78 h 91"/>
              <a:gd name="T92" fmla="*/ 31 w 90"/>
              <a:gd name="T93" fmla="*/ 75 h 91"/>
              <a:gd name="T94" fmla="*/ 29 w 90"/>
              <a:gd name="T95" fmla="*/ 70 h 91"/>
              <a:gd name="T96" fmla="*/ 60 w 90"/>
              <a:gd name="T97" fmla="*/ 73 h 91"/>
              <a:gd name="T98" fmla="*/ 59 w 90"/>
              <a:gd name="T99" fmla="*/ 75 h 91"/>
              <a:gd name="T100" fmla="*/ 58 w 90"/>
              <a:gd name="T101" fmla="*/ 83 h 91"/>
              <a:gd name="T102" fmla="*/ 62 w 90"/>
              <a:gd name="T103" fmla="*/ 78 h 91"/>
              <a:gd name="T104" fmla="*/ 64 w 90"/>
              <a:gd name="T105" fmla="*/ 75 h 91"/>
              <a:gd name="T106" fmla="*/ 73 w 90"/>
              <a:gd name="T107" fmla="*/ 74 h 91"/>
              <a:gd name="T108" fmla="*/ 66 w 90"/>
              <a:gd name="T109" fmla="*/ 67 h 91"/>
              <a:gd name="T110" fmla="*/ 68 w 90"/>
              <a:gd name="T111" fmla="*/ 57 h 91"/>
              <a:gd name="T112" fmla="*/ 69 w 90"/>
              <a:gd name="T113" fmla="*/ 51 h 91"/>
              <a:gd name="T114" fmla="*/ 76 w 90"/>
              <a:gd name="T115" fmla="*/ 7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 h="91">
                <a:moveTo>
                  <a:pt x="81" y="18"/>
                </a:moveTo>
                <a:cubicBezTo>
                  <a:pt x="80" y="17"/>
                  <a:pt x="79" y="16"/>
                  <a:pt x="78" y="15"/>
                </a:cubicBezTo>
                <a:cubicBezTo>
                  <a:pt x="70" y="6"/>
                  <a:pt x="58" y="0"/>
                  <a:pt x="45" y="0"/>
                </a:cubicBezTo>
                <a:cubicBezTo>
                  <a:pt x="32" y="0"/>
                  <a:pt x="20" y="6"/>
                  <a:pt x="12" y="15"/>
                </a:cubicBezTo>
                <a:cubicBezTo>
                  <a:pt x="11" y="16"/>
                  <a:pt x="10" y="17"/>
                  <a:pt x="9" y="18"/>
                </a:cubicBezTo>
                <a:cubicBezTo>
                  <a:pt x="3" y="26"/>
                  <a:pt x="0" y="35"/>
                  <a:pt x="0" y="46"/>
                </a:cubicBezTo>
                <a:cubicBezTo>
                  <a:pt x="0" y="56"/>
                  <a:pt x="3" y="66"/>
                  <a:pt x="9" y="74"/>
                </a:cubicBezTo>
                <a:cubicBezTo>
                  <a:pt x="10" y="75"/>
                  <a:pt x="11" y="76"/>
                  <a:pt x="12" y="77"/>
                </a:cubicBezTo>
                <a:cubicBezTo>
                  <a:pt x="20" y="86"/>
                  <a:pt x="32" y="91"/>
                  <a:pt x="45" y="91"/>
                </a:cubicBezTo>
                <a:cubicBezTo>
                  <a:pt x="58" y="91"/>
                  <a:pt x="70" y="86"/>
                  <a:pt x="78" y="77"/>
                </a:cubicBezTo>
                <a:cubicBezTo>
                  <a:pt x="79" y="76"/>
                  <a:pt x="80" y="75"/>
                  <a:pt x="81" y="74"/>
                </a:cubicBezTo>
                <a:cubicBezTo>
                  <a:pt x="87" y="66"/>
                  <a:pt x="90" y="56"/>
                  <a:pt x="90" y="46"/>
                </a:cubicBezTo>
                <a:cubicBezTo>
                  <a:pt x="90" y="35"/>
                  <a:pt x="87" y="26"/>
                  <a:pt x="81" y="18"/>
                </a:cubicBezTo>
                <a:close/>
                <a:moveTo>
                  <a:pt x="85" y="44"/>
                </a:moveTo>
                <a:cubicBezTo>
                  <a:pt x="69" y="44"/>
                  <a:pt x="69" y="44"/>
                  <a:pt x="69" y="44"/>
                </a:cubicBezTo>
                <a:cubicBezTo>
                  <a:pt x="69" y="43"/>
                  <a:pt x="69" y="42"/>
                  <a:pt x="69" y="40"/>
                </a:cubicBezTo>
                <a:cubicBezTo>
                  <a:pt x="69" y="40"/>
                  <a:pt x="69" y="40"/>
                  <a:pt x="69" y="40"/>
                </a:cubicBezTo>
                <a:cubicBezTo>
                  <a:pt x="69" y="38"/>
                  <a:pt x="69" y="36"/>
                  <a:pt x="68" y="35"/>
                </a:cubicBezTo>
                <a:cubicBezTo>
                  <a:pt x="68" y="35"/>
                  <a:pt x="68" y="35"/>
                  <a:pt x="68" y="35"/>
                </a:cubicBezTo>
                <a:cubicBezTo>
                  <a:pt x="68" y="33"/>
                  <a:pt x="68" y="31"/>
                  <a:pt x="68" y="30"/>
                </a:cubicBezTo>
                <a:cubicBezTo>
                  <a:pt x="68" y="30"/>
                  <a:pt x="68" y="29"/>
                  <a:pt x="68" y="29"/>
                </a:cubicBezTo>
                <a:cubicBezTo>
                  <a:pt x="67" y="28"/>
                  <a:pt x="67" y="26"/>
                  <a:pt x="66" y="25"/>
                </a:cubicBezTo>
                <a:cubicBezTo>
                  <a:pt x="70" y="24"/>
                  <a:pt x="73" y="22"/>
                  <a:pt x="76" y="21"/>
                </a:cubicBezTo>
                <a:cubicBezTo>
                  <a:pt x="81" y="27"/>
                  <a:pt x="84" y="35"/>
                  <a:pt x="85" y="44"/>
                </a:cubicBezTo>
                <a:close/>
                <a:moveTo>
                  <a:pt x="73" y="18"/>
                </a:moveTo>
                <a:cubicBezTo>
                  <a:pt x="71" y="19"/>
                  <a:pt x="68" y="20"/>
                  <a:pt x="65" y="21"/>
                </a:cubicBezTo>
                <a:cubicBezTo>
                  <a:pt x="65" y="21"/>
                  <a:pt x="65" y="21"/>
                  <a:pt x="65" y="21"/>
                </a:cubicBezTo>
                <a:cubicBezTo>
                  <a:pt x="65" y="19"/>
                  <a:pt x="64" y="18"/>
                  <a:pt x="64" y="17"/>
                </a:cubicBezTo>
                <a:cubicBezTo>
                  <a:pt x="64" y="17"/>
                  <a:pt x="64" y="17"/>
                  <a:pt x="64" y="17"/>
                </a:cubicBezTo>
                <a:cubicBezTo>
                  <a:pt x="63" y="16"/>
                  <a:pt x="63" y="15"/>
                  <a:pt x="62" y="14"/>
                </a:cubicBezTo>
                <a:cubicBezTo>
                  <a:pt x="62" y="14"/>
                  <a:pt x="62" y="14"/>
                  <a:pt x="62" y="14"/>
                </a:cubicBezTo>
                <a:cubicBezTo>
                  <a:pt x="61" y="13"/>
                  <a:pt x="61" y="12"/>
                  <a:pt x="60" y="11"/>
                </a:cubicBezTo>
                <a:cubicBezTo>
                  <a:pt x="60" y="10"/>
                  <a:pt x="59" y="9"/>
                  <a:pt x="58" y="8"/>
                </a:cubicBezTo>
                <a:cubicBezTo>
                  <a:pt x="64" y="10"/>
                  <a:pt x="69" y="14"/>
                  <a:pt x="73" y="18"/>
                </a:cubicBezTo>
                <a:close/>
                <a:moveTo>
                  <a:pt x="25" y="44"/>
                </a:moveTo>
                <a:cubicBezTo>
                  <a:pt x="25" y="43"/>
                  <a:pt x="25" y="42"/>
                  <a:pt x="25" y="41"/>
                </a:cubicBezTo>
                <a:cubicBezTo>
                  <a:pt x="25" y="41"/>
                  <a:pt x="25" y="40"/>
                  <a:pt x="25" y="40"/>
                </a:cubicBezTo>
                <a:cubicBezTo>
                  <a:pt x="25" y="39"/>
                  <a:pt x="25" y="37"/>
                  <a:pt x="25" y="35"/>
                </a:cubicBezTo>
                <a:cubicBezTo>
                  <a:pt x="25" y="35"/>
                  <a:pt x="25" y="35"/>
                  <a:pt x="25" y="35"/>
                </a:cubicBezTo>
                <a:cubicBezTo>
                  <a:pt x="26" y="32"/>
                  <a:pt x="27" y="29"/>
                  <a:pt x="27" y="26"/>
                </a:cubicBezTo>
                <a:cubicBezTo>
                  <a:pt x="33" y="27"/>
                  <a:pt x="39" y="27"/>
                  <a:pt x="45" y="27"/>
                </a:cubicBezTo>
                <a:cubicBezTo>
                  <a:pt x="51" y="27"/>
                  <a:pt x="57" y="27"/>
                  <a:pt x="62" y="26"/>
                </a:cubicBezTo>
                <a:cubicBezTo>
                  <a:pt x="63" y="29"/>
                  <a:pt x="64" y="32"/>
                  <a:pt x="64" y="35"/>
                </a:cubicBezTo>
                <a:cubicBezTo>
                  <a:pt x="64" y="35"/>
                  <a:pt x="64" y="35"/>
                  <a:pt x="64" y="35"/>
                </a:cubicBezTo>
                <a:cubicBezTo>
                  <a:pt x="65" y="37"/>
                  <a:pt x="65" y="39"/>
                  <a:pt x="65" y="40"/>
                </a:cubicBezTo>
                <a:cubicBezTo>
                  <a:pt x="65" y="40"/>
                  <a:pt x="65" y="41"/>
                  <a:pt x="65" y="41"/>
                </a:cubicBezTo>
                <a:cubicBezTo>
                  <a:pt x="65" y="42"/>
                  <a:pt x="65" y="43"/>
                  <a:pt x="65" y="44"/>
                </a:cubicBezTo>
                <a:lnTo>
                  <a:pt x="25" y="44"/>
                </a:lnTo>
                <a:close/>
                <a:moveTo>
                  <a:pt x="65" y="48"/>
                </a:moveTo>
                <a:cubicBezTo>
                  <a:pt x="65" y="49"/>
                  <a:pt x="65" y="50"/>
                  <a:pt x="65" y="51"/>
                </a:cubicBezTo>
                <a:cubicBezTo>
                  <a:pt x="65" y="51"/>
                  <a:pt x="65" y="51"/>
                  <a:pt x="65" y="51"/>
                </a:cubicBezTo>
                <a:cubicBezTo>
                  <a:pt x="65" y="53"/>
                  <a:pt x="65" y="55"/>
                  <a:pt x="64" y="56"/>
                </a:cubicBezTo>
                <a:cubicBezTo>
                  <a:pt x="64" y="56"/>
                  <a:pt x="64" y="56"/>
                  <a:pt x="64" y="57"/>
                </a:cubicBezTo>
                <a:cubicBezTo>
                  <a:pt x="64" y="60"/>
                  <a:pt x="63" y="63"/>
                  <a:pt x="62" y="66"/>
                </a:cubicBezTo>
                <a:cubicBezTo>
                  <a:pt x="57" y="65"/>
                  <a:pt x="51" y="64"/>
                  <a:pt x="45" y="64"/>
                </a:cubicBezTo>
                <a:cubicBezTo>
                  <a:pt x="39" y="64"/>
                  <a:pt x="33" y="65"/>
                  <a:pt x="27" y="66"/>
                </a:cubicBezTo>
                <a:cubicBezTo>
                  <a:pt x="27" y="63"/>
                  <a:pt x="26" y="60"/>
                  <a:pt x="25" y="57"/>
                </a:cubicBezTo>
                <a:cubicBezTo>
                  <a:pt x="25" y="56"/>
                  <a:pt x="25" y="56"/>
                  <a:pt x="25" y="56"/>
                </a:cubicBezTo>
                <a:cubicBezTo>
                  <a:pt x="25" y="55"/>
                  <a:pt x="25" y="53"/>
                  <a:pt x="25" y="51"/>
                </a:cubicBezTo>
                <a:cubicBezTo>
                  <a:pt x="25" y="51"/>
                  <a:pt x="25" y="51"/>
                  <a:pt x="25" y="51"/>
                </a:cubicBezTo>
                <a:cubicBezTo>
                  <a:pt x="25" y="50"/>
                  <a:pt x="25" y="49"/>
                  <a:pt x="25" y="48"/>
                </a:cubicBezTo>
                <a:lnTo>
                  <a:pt x="65" y="48"/>
                </a:lnTo>
                <a:close/>
                <a:moveTo>
                  <a:pt x="33" y="14"/>
                </a:moveTo>
                <a:cubicBezTo>
                  <a:pt x="33" y="13"/>
                  <a:pt x="33" y="13"/>
                  <a:pt x="34" y="12"/>
                </a:cubicBezTo>
                <a:cubicBezTo>
                  <a:pt x="34" y="12"/>
                  <a:pt x="34" y="12"/>
                  <a:pt x="34" y="12"/>
                </a:cubicBezTo>
                <a:cubicBezTo>
                  <a:pt x="36" y="9"/>
                  <a:pt x="38" y="7"/>
                  <a:pt x="41" y="6"/>
                </a:cubicBezTo>
                <a:cubicBezTo>
                  <a:pt x="42" y="6"/>
                  <a:pt x="43" y="6"/>
                  <a:pt x="45" y="6"/>
                </a:cubicBezTo>
                <a:cubicBezTo>
                  <a:pt x="46" y="6"/>
                  <a:pt x="48" y="6"/>
                  <a:pt x="49" y="6"/>
                </a:cubicBezTo>
                <a:cubicBezTo>
                  <a:pt x="52" y="7"/>
                  <a:pt x="54" y="9"/>
                  <a:pt x="56" y="12"/>
                </a:cubicBezTo>
                <a:cubicBezTo>
                  <a:pt x="56" y="12"/>
                  <a:pt x="56" y="12"/>
                  <a:pt x="56" y="12"/>
                </a:cubicBezTo>
                <a:cubicBezTo>
                  <a:pt x="56" y="13"/>
                  <a:pt x="57" y="13"/>
                  <a:pt x="57" y="14"/>
                </a:cubicBezTo>
                <a:cubicBezTo>
                  <a:pt x="57" y="14"/>
                  <a:pt x="57" y="14"/>
                  <a:pt x="57" y="14"/>
                </a:cubicBezTo>
                <a:cubicBezTo>
                  <a:pt x="58" y="15"/>
                  <a:pt x="58" y="16"/>
                  <a:pt x="59" y="16"/>
                </a:cubicBezTo>
                <a:cubicBezTo>
                  <a:pt x="59" y="16"/>
                  <a:pt x="59" y="16"/>
                  <a:pt x="59" y="17"/>
                </a:cubicBezTo>
                <a:cubicBezTo>
                  <a:pt x="59" y="17"/>
                  <a:pt x="60" y="18"/>
                  <a:pt x="60" y="19"/>
                </a:cubicBezTo>
                <a:cubicBezTo>
                  <a:pt x="60" y="19"/>
                  <a:pt x="60" y="19"/>
                  <a:pt x="60" y="19"/>
                </a:cubicBezTo>
                <a:cubicBezTo>
                  <a:pt x="60" y="20"/>
                  <a:pt x="61" y="21"/>
                  <a:pt x="61" y="22"/>
                </a:cubicBezTo>
                <a:cubicBezTo>
                  <a:pt x="56" y="23"/>
                  <a:pt x="51" y="23"/>
                  <a:pt x="45" y="23"/>
                </a:cubicBezTo>
                <a:cubicBezTo>
                  <a:pt x="39" y="23"/>
                  <a:pt x="34" y="23"/>
                  <a:pt x="29" y="22"/>
                </a:cubicBezTo>
                <a:cubicBezTo>
                  <a:pt x="29" y="21"/>
                  <a:pt x="29" y="20"/>
                  <a:pt x="30" y="19"/>
                </a:cubicBezTo>
                <a:cubicBezTo>
                  <a:pt x="30" y="19"/>
                  <a:pt x="30" y="19"/>
                  <a:pt x="30" y="19"/>
                </a:cubicBezTo>
                <a:cubicBezTo>
                  <a:pt x="30" y="18"/>
                  <a:pt x="31" y="17"/>
                  <a:pt x="31" y="17"/>
                </a:cubicBezTo>
                <a:cubicBezTo>
                  <a:pt x="31" y="16"/>
                  <a:pt x="31" y="16"/>
                  <a:pt x="31" y="16"/>
                </a:cubicBezTo>
                <a:cubicBezTo>
                  <a:pt x="32" y="16"/>
                  <a:pt x="32" y="15"/>
                  <a:pt x="32" y="14"/>
                </a:cubicBezTo>
                <a:cubicBezTo>
                  <a:pt x="32" y="14"/>
                  <a:pt x="33" y="14"/>
                  <a:pt x="33" y="14"/>
                </a:cubicBezTo>
                <a:close/>
                <a:moveTo>
                  <a:pt x="32" y="8"/>
                </a:moveTo>
                <a:cubicBezTo>
                  <a:pt x="31" y="9"/>
                  <a:pt x="30" y="10"/>
                  <a:pt x="30" y="11"/>
                </a:cubicBezTo>
                <a:cubicBezTo>
                  <a:pt x="29" y="12"/>
                  <a:pt x="28" y="13"/>
                  <a:pt x="28" y="14"/>
                </a:cubicBezTo>
                <a:cubicBezTo>
                  <a:pt x="28" y="14"/>
                  <a:pt x="28" y="14"/>
                  <a:pt x="28" y="14"/>
                </a:cubicBezTo>
                <a:cubicBezTo>
                  <a:pt x="27" y="15"/>
                  <a:pt x="27" y="16"/>
                  <a:pt x="26" y="17"/>
                </a:cubicBezTo>
                <a:cubicBezTo>
                  <a:pt x="26" y="17"/>
                  <a:pt x="26" y="17"/>
                  <a:pt x="26" y="17"/>
                </a:cubicBezTo>
                <a:cubicBezTo>
                  <a:pt x="26" y="18"/>
                  <a:pt x="25" y="19"/>
                  <a:pt x="25" y="21"/>
                </a:cubicBezTo>
                <a:cubicBezTo>
                  <a:pt x="25" y="21"/>
                  <a:pt x="25" y="21"/>
                  <a:pt x="25" y="21"/>
                </a:cubicBezTo>
                <a:cubicBezTo>
                  <a:pt x="22" y="20"/>
                  <a:pt x="19" y="19"/>
                  <a:pt x="17" y="18"/>
                </a:cubicBezTo>
                <a:cubicBezTo>
                  <a:pt x="21" y="14"/>
                  <a:pt x="26" y="10"/>
                  <a:pt x="32" y="8"/>
                </a:cubicBezTo>
                <a:close/>
                <a:moveTo>
                  <a:pt x="14" y="21"/>
                </a:moveTo>
                <a:cubicBezTo>
                  <a:pt x="17" y="22"/>
                  <a:pt x="20" y="24"/>
                  <a:pt x="24" y="25"/>
                </a:cubicBezTo>
                <a:cubicBezTo>
                  <a:pt x="23" y="26"/>
                  <a:pt x="23" y="28"/>
                  <a:pt x="22" y="29"/>
                </a:cubicBezTo>
                <a:cubicBezTo>
                  <a:pt x="22" y="29"/>
                  <a:pt x="22" y="30"/>
                  <a:pt x="22" y="30"/>
                </a:cubicBezTo>
                <a:cubicBezTo>
                  <a:pt x="22" y="31"/>
                  <a:pt x="22" y="33"/>
                  <a:pt x="21" y="35"/>
                </a:cubicBezTo>
                <a:cubicBezTo>
                  <a:pt x="21" y="35"/>
                  <a:pt x="21" y="35"/>
                  <a:pt x="21" y="35"/>
                </a:cubicBezTo>
                <a:cubicBezTo>
                  <a:pt x="21" y="36"/>
                  <a:pt x="21" y="38"/>
                  <a:pt x="21" y="40"/>
                </a:cubicBezTo>
                <a:cubicBezTo>
                  <a:pt x="21" y="40"/>
                  <a:pt x="21" y="40"/>
                  <a:pt x="21" y="40"/>
                </a:cubicBezTo>
                <a:cubicBezTo>
                  <a:pt x="21" y="42"/>
                  <a:pt x="21" y="43"/>
                  <a:pt x="21" y="44"/>
                </a:cubicBezTo>
                <a:cubicBezTo>
                  <a:pt x="5" y="44"/>
                  <a:pt x="5" y="44"/>
                  <a:pt x="5" y="44"/>
                </a:cubicBezTo>
                <a:cubicBezTo>
                  <a:pt x="6" y="35"/>
                  <a:pt x="9" y="27"/>
                  <a:pt x="14" y="21"/>
                </a:cubicBezTo>
                <a:close/>
                <a:moveTo>
                  <a:pt x="5" y="48"/>
                </a:moveTo>
                <a:cubicBezTo>
                  <a:pt x="21" y="48"/>
                  <a:pt x="21" y="48"/>
                  <a:pt x="21" y="48"/>
                </a:cubicBezTo>
                <a:cubicBezTo>
                  <a:pt x="21" y="49"/>
                  <a:pt x="21" y="50"/>
                  <a:pt x="21" y="51"/>
                </a:cubicBezTo>
                <a:cubicBezTo>
                  <a:pt x="21" y="51"/>
                  <a:pt x="21" y="52"/>
                  <a:pt x="21" y="52"/>
                </a:cubicBezTo>
                <a:cubicBezTo>
                  <a:pt x="21" y="54"/>
                  <a:pt x="21" y="55"/>
                  <a:pt x="21" y="57"/>
                </a:cubicBezTo>
                <a:cubicBezTo>
                  <a:pt x="21" y="57"/>
                  <a:pt x="21" y="57"/>
                  <a:pt x="21" y="57"/>
                </a:cubicBezTo>
                <a:cubicBezTo>
                  <a:pt x="22" y="59"/>
                  <a:pt x="22" y="60"/>
                  <a:pt x="22" y="62"/>
                </a:cubicBezTo>
                <a:cubicBezTo>
                  <a:pt x="22" y="62"/>
                  <a:pt x="22" y="62"/>
                  <a:pt x="22" y="62"/>
                </a:cubicBezTo>
                <a:cubicBezTo>
                  <a:pt x="23" y="64"/>
                  <a:pt x="23" y="66"/>
                  <a:pt x="24" y="67"/>
                </a:cubicBezTo>
                <a:cubicBezTo>
                  <a:pt x="20" y="68"/>
                  <a:pt x="17" y="69"/>
                  <a:pt x="14" y="71"/>
                </a:cubicBezTo>
                <a:cubicBezTo>
                  <a:pt x="9" y="65"/>
                  <a:pt x="6" y="57"/>
                  <a:pt x="5" y="48"/>
                </a:cubicBezTo>
                <a:close/>
                <a:moveTo>
                  <a:pt x="32" y="83"/>
                </a:moveTo>
                <a:cubicBezTo>
                  <a:pt x="26" y="81"/>
                  <a:pt x="21" y="78"/>
                  <a:pt x="17" y="74"/>
                </a:cubicBezTo>
                <a:cubicBezTo>
                  <a:pt x="19" y="73"/>
                  <a:pt x="22" y="72"/>
                  <a:pt x="25" y="71"/>
                </a:cubicBezTo>
                <a:cubicBezTo>
                  <a:pt x="25" y="71"/>
                  <a:pt x="25" y="71"/>
                  <a:pt x="25" y="71"/>
                </a:cubicBezTo>
                <a:cubicBezTo>
                  <a:pt x="25" y="72"/>
                  <a:pt x="26" y="73"/>
                  <a:pt x="26" y="75"/>
                </a:cubicBezTo>
                <a:cubicBezTo>
                  <a:pt x="26" y="75"/>
                  <a:pt x="26" y="75"/>
                  <a:pt x="26" y="75"/>
                </a:cubicBezTo>
                <a:cubicBezTo>
                  <a:pt x="27" y="76"/>
                  <a:pt x="27" y="77"/>
                  <a:pt x="28" y="78"/>
                </a:cubicBezTo>
                <a:cubicBezTo>
                  <a:pt x="28" y="78"/>
                  <a:pt x="28" y="78"/>
                  <a:pt x="28" y="78"/>
                </a:cubicBezTo>
                <a:cubicBezTo>
                  <a:pt x="28" y="79"/>
                  <a:pt x="29" y="80"/>
                  <a:pt x="30" y="81"/>
                </a:cubicBezTo>
                <a:cubicBezTo>
                  <a:pt x="30" y="82"/>
                  <a:pt x="31" y="83"/>
                  <a:pt x="32" y="83"/>
                </a:cubicBezTo>
                <a:close/>
                <a:moveTo>
                  <a:pt x="57" y="78"/>
                </a:moveTo>
                <a:cubicBezTo>
                  <a:pt x="57" y="78"/>
                  <a:pt x="56" y="79"/>
                  <a:pt x="56" y="80"/>
                </a:cubicBezTo>
                <a:cubicBezTo>
                  <a:pt x="56" y="80"/>
                  <a:pt x="56" y="80"/>
                  <a:pt x="56" y="80"/>
                </a:cubicBezTo>
                <a:cubicBezTo>
                  <a:pt x="54" y="82"/>
                  <a:pt x="52" y="84"/>
                  <a:pt x="49" y="85"/>
                </a:cubicBezTo>
                <a:cubicBezTo>
                  <a:pt x="49" y="85"/>
                  <a:pt x="49" y="85"/>
                  <a:pt x="49" y="85"/>
                </a:cubicBezTo>
                <a:cubicBezTo>
                  <a:pt x="48" y="86"/>
                  <a:pt x="46" y="86"/>
                  <a:pt x="45" y="86"/>
                </a:cubicBezTo>
                <a:cubicBezTo>
                  <a:pt x="43" y="86"/>
                  <a:pt x="42" y="86"/>
                  <a:pt x="41" y="85"/>
                </a:cubicBezTo>
                <a:cubicBezTo>
                  <a:pt x="41" y="85"/>
                  <a:pt x="41" y="85"/>
                  <a:pt x="41" y="85"/>
                </a:cubicBezTo>
                <a:cubicBezTo>
                  <a:pt x="38" y="84"/>
                  <a:pt x="36" y="82"/>
                  <a:pt x="34" y="80"/>
                </a:cubicBezTo>
                <a:cubicBezTo>
                  <a:pt x="34" y="80"/>
                  <a:pt x="34" y="80"/>
                  <a:pt x="34" y="80"/>
                </a:cubicBezTo>
                <a:cubicBezTo>
                  <a:pt x="33" y="79"/>
                  <a:pt x="33" y="78"/>
                  <a:pt x="33" y="78"/>
                </a:cubicBezTo>
                <a:cubicBezTo>
                  <a:pt x="33" y="78"/>
                  <a:pt x="32" y="78"/>
                  <a:pt x="32" y="78"/>
                </a:cubicBezTo>
                <a:cubicBezTo>
                  <a:pt x="32" y="77"/>
                  <a:pt x="32" y="76"/>
                  <a:pt x="31" y="75"/>
                </a:cubicBezTo>
                <a:cubicBezTo>
                  <a:pt x="31" y="75"/>
                  <a:pt x="31" y="75"/>
                  <a:pt x="31" y="75"/>
                </a:cubicBezTo>
                <a:cubicBezTo>
                  <a:pt x="31" y="74"/>
                  <a:pt x="30" y="74"/>
                  <a:pt x="30" y="73"/>
                </a:cubicBezTo>
                <a:cubicBezTo>
                  <a:pt x="30" y="73"/>
                  <a:pt x="30" y="73"/>
                  <a:pt x="30" y="73"/>
                </a:cubicBezTo>
                <a:cubicBezTo>
                  <a:pt x="29" y="72"/>
                  <a:pt x="29" y="71"/>
                  <a:pt x="29" y="70"/>
                </a:cubicBezTo>
                <a:cubicBezTo>
                  <a:pt x="34" y="69"/>
                  <a:pt x="39" y="68"/>
                  <a:pt x="45" y="68"/>
                </a:cubicBezTo>
                <a:cubicBezTo>
                  <a:pt x="51" y="68"/>
                  <a:pt x="56" y="69"/>
                  <a:pt x="61" y="70"/>
                </a:cubicBezTo>
                <a:cubicBezTo>
                  <a:pt x="61" y="71"/>
                  <a:pt x="60" y="72"/>
                  <a:pt x="60" y="73"/>
                </a:cubicBezTo>
                <a:cubicBezTo>
                  <a:pt x="60" y="73"/>
                  <a:pt x="60" y="73"/>
                  <a:pt x="60" y="73"/>
                </a:cubicBezTo>
                <a:cubicBezTo>
                  <a:pt x="60" y="74"/>
                  <a:pt x="59" y="74"/>
                  <a:pt x="59" y="75"/>
                </a:cubicBezTo>
                <a:cubicBezTo>
                  <a:pt x="59" y="75"/>
                  <a:pt x="59" y="75"/>
                  <a:pt x="59" y="75"/>
                </a:cubicBezTo>
                <a:cubicBezTo>
                  <a:pt x="58" y="76"/>
                  <a:pt x="58" y="77"/>
                  <a:pt x="57" y="78"/>
                </a:cubicBezTo>
                <a:cubicBezTo>
                  <a:pt x="57" y="78"/>
                  <a:pt x="57" y="78"/>
                  <a:pt x="57" y="78"/>
                </a:cubicBezTo>
                <a:close/>
                <a:moveTo>
                  <a:pt x="58" y="83"/>
                </a:moveTo>
                <a:cubicBezTo>
                  <a:pt x="58" y="83"/>
                  <a:pt x="58" y="83"/>
                  <a:pt x="58" y="83"/>
                </a:cubicBezTo>
                <a:cubicBezTo>
                  <a:pt x="59" y="83"/>
                  <a:pt x="60" y="82"/>
                  <a:pt x="60" y="81"/>
                </a:cubicBezTo>
                <a:cubicBezTo>
                  <a:pt x="61" y="80"/>
                  <a:pt x="61" y="79"/>
                  <a:pt x="62" y="78"/>
                </a:cubicBezTo>
                <a:cubicBezTo>
                  <a:pt x="62" y="78"/>
                  <a:pt x="62" y="78"/>
                  <a:pt x="62" y="78"/>
                </a:cubicBezTo>
                <a:cubicBezTo>
                  <a:pt x="63" y="77"/>
                  <a:pt x="63" y="76"/>
                  <a:pt x="64" y="75"/>
                </a:cubicBezTo>
                <a:cubicBezTo>
                  <a:pt x="64" y="75"/>
                  <a:pt x="64" y="75"/>
                  <a:pt x="64" y="75"/>
                </a:cubicBezTo>
                <a:cubicBezTo>
                  <a:pt x="64" y="73"/>
                  <a:pt x="65" y="72"/>
                  <a:pt x="65" y="71"/>
                </a:cubicBezTo>
                <a:cubicBezTo>
                  <a:pt x="65" y="71"/>
                  <a:pt x="65" y="71"/>
                  <a:pt x="65" y="71"/>
                </a:cubicBezTo>
                <a:cubicBezTo>
                  <a:pt x="68" y="72"/>
                  <a:pt x="71" y="73"/>
                  <a:pt x="73" y="74"/>
                </a:cubicBezTo>
                <a:cubicBezTo>
                  <a:pt x="69" y="78"/>
                  <a:pt x="64" y="81"/>
                  <a:pt x="58" y="83"/>
                </a:cubicBezTo>
                <a:close/>
                <a:moveTo>
                  <a:pt x="76" y="71"/>
                </a:moveTo>
                <a:cubicBezTo>
                  <a:pt x="73" y="69"/>
                  <a:pt x="70" y="68"/>
                  <a:pt x="66" y="67"/>
                </a:cubicBezTo>
                <a:cubicBezTo>
                  <a:pt x="67" y="66"/>
                  <a:pt x="67" y="64"/>
                  <a:pt x="68" y="62"/>
                </a:cubicBezTo>
                <a:cubicBezTo>
                  <a:pt x="68" y="62"/>
                  <a:pt x="68" y="62"/>
                  <a:pt x="68" y="62"/>
                </a:cubicBezTo>
                <a:cubicBezTo>
                  <a:pt x="68" y="60"/>
                  <a:pt x="68" y="59"/>
                  <a:pt x="68" y="57"/>
                </a:cubicBezTo>
                <a:cubicBezTo>
                  <a:pt x="68" y="57"/>
                  <a:pt x="68" y="57"/>
                  <a:pt x="68" y="57"/>
                </a:cubicBezTo>
                <a:cubicBezTo>
                  <a:pt x="69" y="55"/>
                  <a:pt x="69" y="54"/>
                  <a:pt x="69" y="52"/>
                </a:cubicBezTo>
                <a:cubicBezTo>
                  <a:pt x="69" y="52"/>
                  <a:pt x="69" y="51"/>
                  <a:pt x="69" y="51"/>
                </a:cubicBezTo>
                <a:cubicBezTo>
                  <a:pt x="69" y="50"/>
                  <a:pt x="69" y="49"/>
                  <a:pt x="69" y="48"/>
                </a:cubicBezTo>
                <a:cubicBezTo>
                  <a:pt x="85" y="48"/>
                  <a:pt x="85" y="48"/>
                  <a:pt x="85" y="48"/>
                </a:cubicBezTo>
                <a:cubicBezTo>
                  <a:pt x="84" y="57"/>
                  <a:pt x="81" y="65"/>
                  <a:pt x="76" y="7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ko-KR" altLang="en-US" dirty="0"/>
          </a:p>
        </p:txBody>
      </p:sp>
      <p:grpSp>
        <p:nvGrpSpPr>
          <p:cNvPr id="33" name="그룹 32"/>
          <p:cNvGrpSpPr/>
          <p:nvPr/>
        </p:nvGrpSpPr>
        <p:grpSpPr>
          <a:xfrm>
            <a:off x="3921371" y="1651765"/>
            <a:ext cx="1301260" cy="708738"/>
            <a:chOff x="1406771" y="1681693"/>
            <a:chExt cx="1301260" cy="708738"/>
          </a:xfrm>
        </p:grpSpPr>
        <p:sp>
          <p:nvSpPr>
            <p:cNvPr id="34" name="TextBox 33"/>
            <p:cNvSpPr txBox="1"/>
            <p:nvPr/>
          </p:nvSpPr>
          <p:spPr>
            <a:xfrm>
              <a:off x="1406772" y="1681693"/>
              <a:ext cx="1301258" cy="307777"/>
            </a:xfrm>
            <a:prstGeom prst="rect">
              <a:avLst/>
            </a:prstGeom>
            <a:noFill/>
          </p:spPr>
          <p:txBody>
            <a:bodyPr wrap="square" rtlCol="0">
              <a:spAutoFit/>
            </a:bodyPr>
            <a:lstStyle/>
            <a:p>
              <a:pPr algn="ctr"/>
              <a:endParaRPr lang="ko-KR" altLang="en-US" sz="1400" b="1" dirty="0">
                <a:solidFill>
                  <a:schemeClr val="bg1"/>
                </a:solidFill>
              </a:endParaRPr>
            </a:p>
          </p:txBody>
        </p:sp>
        <p:sp>
          <p:nvSpPr>
            <p:cNvPr id="35" name="TextBox 34"/>
            <p:cNvSpPr txBox="1"/>
            <p:nvPr/>
          </p:nvSpPr>
          <p:spPr>
            <a:xfrm>
              <a:off x="1406771" y="1990321"/>
              <a:ext cx="1301260" cy="400110"/>
            </a:xfrm>
            <a:prstGeom prst="rect">
              <a:avLst/>
            </a:prstGeom>
            <a:noFill/>
          </p:spPr>
          <p:txBody>
            <a:bodyPr wrap="square" rtlCol="0">
              <a:spAutoFit/>
            </a:bodyPr>
            <a:lstStyle/>
            <a:p>
              <a:pPr algn="ctr"/>
              <a:r>
                <a:rPr lang="en-US" altLang="ko-KR" sz="1000" dirty="0" smtClean="0">
                  <a:solidFill>
                    <a:srgbClr val="0070C0"/>
                  </a:solidFill>
                </a:rPr>
                <a:t>DCI pipe,  fittings, Valve</a:t>
              </a:r>
              <a:endParaRPr lang="en-US" altLang="ko-KR" sz="1000" dirty="0">
                <a:solidFill>
                  <a:srgbClr val="0070C0"/>
                </a:solidFill>
              </a:endParaRPr>
            </a:p>
          </p:txBody>
        </p:sp>
      </p:grpSp>
      <p:grpSp>
        <p:nvGrpSpPr>
          <p:cNvPr id="36" name="그룹 35"/>
          <p:cNvGrpSpPr/>
          <p:nvPr/>
        </p:nvGrpSpPr>
        <p:grpSpPr>
          <a:xfrm>
            <a:off x="5396302" y="1651765"/>
            <a:ext cx="2966037" cy="554849"/>
            <a:chOff x="371634" y="1681693"/>
            <a:chExt cx="2966037" cy="554849"/>
          </a:xfrm>
        </p:grpSpPr>
        <p:sp>
          <p:nvSpPr>
            <p:cNvPr id="37" name="TextBox 36"/>
            <p:cNvSpPr txBox="1"/>
            <p:nvPr/>
          </p:nvSpPr>
          <p:spPr>
            <a:xfrm>
              <a:off x="371634" y="1681693"/>
              <a:ext cx="2966037" cy="338554"/>
            </a:xfrm>
            <a:prstGeom prst="rect">
              <a:avLst/>
            </a:prstGeom>
            <a:noFill/>
          </p:spPr>
          <p:txBody>
            <a:bodyPr wrap="square" rtlCol="0">
              <a:spAutoFit/>
            </a:bodyPr>
            <a:lstStyle/>
            <a:p>
              <a:pPr algn="ctr"/>
              <a:r>
                <a:rPr lang="en-US" altLang="ko-KR" sz="1600" b="1" dirty="0" smtClean="0">
                  <a:solidFill>
                    <a:srgbClr val="0070C0"/>
                  </a:solidFill>
                  <a:latin typeface="HY헤드라인M" pitchFamily="18" charset="-127"/>
                  <a:ea typeface="HY헤드라인M" pitchFamily="18" charset="-127"/>
                </a:rPr>
                <a:t>Fire Fighting appliances</a:t>
              </a:r>
              <a:endParaRPr lang="ko-KR" altLang="en-US" sz="1600" b="1" dirty="0">
                <a:solidFill>
                  <a:srgbClr val="0070C0"/>
                </a:solidFill>
                <a:latin typeface="HY헤드라인M" pitchFamily="18" charset="-127"/>
                <a:ea typeface="HY헤드라인M" pitchFamily="18" charset="-127"/>
              </a:endParaRPr>
            </a:p>
          </p:txBody>
        </p:sp>
        <p:sp>
          <p:nvSpPr>
            <p:cNvPr id="38" name="TextBox 37"/>
            <p:cNvSpPr txBox="1"/>
            <p:nvPr/>
          </p:nvSpPr>
          <p:spPr>
            <a:xfrm>
              <a:off x="1406771" y="1990321"/>
              <a:ext cx="1301260" cy="246221"/>
            </a:xfrm>
            <a:prstGeom prst="rect">
              <a:avLst/>
            </a:prstGeom>
            <a:noFill/>
          </p:spPr>
          <p:txBody>
            <a:bodyPr wrap="square" rtlCol="0">
              <a:spAutoFit/>
            </a:bodyPr>
            <a:lstStyle/>
            <a:p>
              <a:pPr algn="ctr"/>
              <a:r>
                <a:rPr lang="en-US" altLang="ko-KR" sz="1000" dirty="0" smtClean="0">
                  <a:solidFill>
                    <a:srgbClr val="0070C0"/>
                  </a:solidFill>
                </a:rPr>
                <a:t>hydrant</a:t>
              </a:r>
              <a:endParaRPr lang="en-US" altLang="ko-KR" sz="1000" dirty="0">
                <a:solidFill>
                  <a:srgbClr val="0070C0"/>
                </a:solidFill>
              </a:endParaRPr>
            </a:p>
          </p:txBody>
        </p:sp>
      </p:grpSp>
      <p:sp>
        <p:nvSpPr>
          <p:cNvPr id="39" name="Oval 86"/>
          <p:cNvSpPr>
            <a:spLocks noChangeArrowheads="1"/>
          </p:cNvSpPr>
          <p:nvPr/>
        </p:nvSpPr>
        <p:spPr bwMode="auto">
          <a:xfrm>
            <a:off x="6686754" y="3991216"/>
            <a:ext cx="828000" cy="826764"/>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ko-KR" altLang="en-US"/>
          </a:p>
        </p:txBody>
      </p:sp>
      <p:grpSp>
        <p:nvGrpSpPr>
          <p:cNvPr id="40" name="그룹 39"/>
          <p:cNvGrpSpPr/>
          <p:nvPr/>
        </p:nvGrpSpPr>
        <p:grpSpPr>
          <a:xfrm>
            <a:off x="6906309" y="4210967"/>
            <a:ext cx="413798" cy="387260"/>
            <a:chOff x="5399136" y="4879590"/>
            <a:chExt cx="506316" cy="473844"/>
          </a:xfrm>
        </p:grpSpPr>
        <p:sp>
          <p:nvSpPr>
            <p:cNvPr id="41" name="Freeform 820"/>
            <p:cNvSpPr>
              <a:spLocks noEditPoints="1"/>
            </p:cNvSpPr>
            <p:nvPr/>
          </p:nvSpPr>
          <p:spPr bwMode="auto">
            <a:xfrm>
              <a:off x="5399136" y="4879590"/>
              <a:ext cx="506316" cy="473844"/>
            </a:xfrm>
            <a:custGeom>
              <a:avLst/>
              <a:gdLst>
                <a:gd name="T0" fmla="*/ 93 w 104"/>
                <a:gd name="T1" fmla="*/ 16 h 97"/>
                <a:gd name="T2" fmla="*/ 75 w 104"/>
                <a:gd name="T3" fmla="*/ 16 h 97"/>
                <a:gd name="T4" fmla="*/ 64 w 104"/>
                <a:gd name="T5" fmla="*/ 0 h 97"/>
                <a:gd name="T6" fmla="*/ 39 w 104"/>
                <a:gd name="T7" fmla="*/ 0 h 97"/>
                <a:gd name="T8" fmla="*/ 28 w 104"/>
                <a:gd name="T9" fmla="*/ 16 h 97"/>
                <a:gd name="T10" fmla="*/ 10 w 104"/>
                <a:gd name="T11" fmla="*/ 16 h 97"/>
                <a:gd name="T12" fmla="*/ 0 w 104"/>
                <a:gd name="T13" fmla="*/ 29 h 97"/>
                <a:gd name="T14" fmla="*/ 0 w 104"/>
                <a:gd name="T15" fmla="*/ 84 h 97"/>
                <a:gd name="T16" fmla="*/ 10 w 104"/>
                <a:gd name="T17" fmla="*/ 97 h 97"/>
                <a:gd name="T18" fmla="*/ 93 w 104"/>
                <a:gd name="T19" fmla="*/ 97 h 97"/>
                <a:gd name="T20" fmla="*/ 104 w 104"/>
                <a:gd name="T21" fmla="*/ 84 h 97"/>
                <a:gd name="T22" fmla="*/ 104 w 104"/>
                <a:gd name="T23" fmla="*/ 29 h 97"/>
                <a:gd name="T24" fmla="*/ 93 w 104"/>
                <a:gd name="T25" fmla="*/ 16 h 97"/>
                <a:gd name="T26" fmla="*/ 35 w 104"/>
                <a:gd name="T27" fmla="*/ 16 h 97"/>
                <a:gd name="T28" fmla="*/ 39 w 104"/>
                <a:gd name="T29" fmla="*/ 9 h 97"/>
                <a:gd name="T30" fmla="*/ 64 w 104"/>
                <a:gd name="T31" fmla="*/ 9 h 97"/>
                <a:gd name="T32" fmla="*/ 69 w 104"/>
                <a:gd name="T33" fmla="*/ 16 h 97"/>
                <a:gd name="T34" fmla="*/ 35 w 104"/>
                <a:gd name="T35" fmla="*/ 1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4" h="97">
                  <a:moveTo>
                    <a:pt x="93" y="16"/>
                  </a:moveTo>
                  <a:cubicBezTo>
                    <a:pt x="75" y="16"/>
                    <a:pt x="75" y="16"/>
                    <a:pt x="75" y="16"/>
                  </a:cubicBezTo>
                  <a:cubicBezTo>
                    <a:pt x="75" y="9"/>
                    <a:pt x="72" y="0"/>
                    <a:pt x="64" y="0"/>
                  </a:cubicBezTo>
                  <a:cubicBezTo>
                    <a:pt x="39" y="0"/>
                    <a:pt x="39" y="0"/>
                    <a:pt x="39" y="0"/>
                  </a:cubicBezTo>
                  <a:cubicBezTo>
                    <a:pt x="32" y="0"/>
                    <a:pt x="28" y="9"/>
                    <a:pt x="28" y="16"/>
                  </a:cubicBezTo>
                  <a:cubicBezTo>
                    <a:pt x="10" y="16"/>
                    <a:pt x="10" y="16"/>
                    <a:pt x="10" y="16"/>
                  </a:cubicBezTo>
                  <a:cubicBezTo>
                    <a:pt x="4" y="16"/>
                    <a:pt x="0" y="22"/>
                    <a:pt x="0" y="29"/>
                  </a:cubicBezTo>
                  <a:cubicBezTo>
                    <a:pt x="0" y="84"/>
                    <a:pt x="0" y="84"/>
                    <a:pt x="0" y="84"/>
                  </a:cubicBezTo>
                  <a:cubicBezTo>
                    <a:pt x="0" y="91"/>
                    <a:pt x="4" y="97"/>
                    <a:pt x="10" y="97"/>
                  </a:cubicBezTo>
                  <a:cubicBezTo>
                    <a:pt x="93" y="97"/>
                    <a:pt x="93" y="97"/>
                    <a:pt x="93" y="97"/>
                  </a:cubicBezTo>
                  <a:cubicBezTo>
                    <a:pt x="99" y="97"/>
                    <a:pt x="104" y="91"/>
                    <a:pt x="104" y="84"/>
                  </a:cubicBezTo>
                  <a:cubicBezTo>
                    <a:pt x="104" y="29"/>
                    <a:pt x="104" y="29"/>
                    <a:pt x="104" y="29"/>
                  </a:cubicBezTo>
                  <a:cubicBezTo>
                    <a:pt x="104" y="22"/>
                    <a:pt x="99" y="16"/>
                    <a:pt x="93" y="16"/>
                  </a:cubicBezTo>
                  <a:close/>
                  <a:moveTo>
                    <a:pt x="35" y="16"/>
                  </a:moveTo>
                  <a:cubicBezTo>
                    <a:pt x="35" y="12"/>
                    <a:pt x="35" y="9"/>
                    <a:pt x="39" y="9"/>
                  </a:cubicBezTo>
                  <a:cubicBezTo>
                    <a:pt x="64" y="9"/>
                    <a:pt x="64" y="9"/>
                    <a:pt x="64" y="9"/>
                  </a:cubicBezTo>
                  <a:cubicBezTo>
                    <a:pt x="68" y="9"/>
                    <a:pt x="69" y="12"/>
                    <a:pt x="69" y="16"/>
                  </a:cubicBezTo>
                  <a:lnTo>
                    <a:pt x="35" y="1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42" name="Freeform 822"/>
            <p:cNvSpPr>
              <a:spLocks/>
            </p:cNvSpPr>
            <p:nvPr/>
          </p:nvSpPr>
          <p:spPr bwMode="auto">
            <a:xfrm>
              <a:off x="5462876" y="5050366"/>
              <a:ext cx="374024" cy="39688"/>
            </a:xfrm>
            <a:custGeom>
              <a:avLst/>
              <a:gdLst>
                <a:gd name="T0" fmla="*/ 77 w 77"/>
                <a:gd name="T1" fmla="*/ 4 h 8"/>
                <a:gd name="T2" fmla="*/ 74 w 77"/>
                <a:gd name="T3" fmla="*/ 8 h 8"/>
                <a:gd name="T4" fmla="*/ 3 w 77"/>
                <a:gd name="T5" fmla="*/ 8 h 8"/>
                <a:gd name="T6" fmla="*/ 0 w 77"/>
                <a:gd name="T7" fmla="*/ 4 h 8"/>
                <a:gd name="T8" fmla="*/ 0 w 77"/>
                <a:gd name="T9" fmla="*/ 4 h 8"/>
                <a:gd name="T10" fmla="*/ 3 w 77"/>
                <a:gd name="T11" fmla="*/ 0 h 8"/>
                <a:gd name="T12" fmla="*/ 74 w 77"/>
                <a:gd name="T13" fmla="*/ 0 h 8"/>
                <a:gd name="T14" fmla="*/ 77 w 77"/>
                <a:gd name="T15" fmla="*/ 4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8">
                  <a:moveTo>
                    <a:pt x="77" y="4"/>
                  </a:moveTo>
                  <a:cubicBezTo>
                    <a:pt x="77" y="6"/>
                    <a:pt x="76" y="8"/>
                    <a:pt x="74" y="8"/>
                  </a:cubicBezTo>
                  <a:cubicBezTo>
                    <a:pt x="3" y="8"/>
                    <a:pt x="3" y="8"/>
                    <a:pt x="3" y="8"/>
                  </a:cubicBezTo>
                  <a:cubicBezTo>
                    <a:pt x="1" y="8"/>
                    <a:pt x="0" y="6"/>
                    <a:pt x="0" y="4"/>
                  </a:cubicBezTo>
                  <a:cubicBezTo>
                    <a:pt x="0" y="4"/>
                    <a:pt x="0" y="4"/>
                    <a:pt x="0" y="4"/>
                  </a:cubicBezTo>
                  <a:cubicBezTo>
                    <a:pt x="0" y="2"/>
                    <a:pt x="1" y="0"/>
                    <a:pt x="3" y="0"/>
                  </a:cubicBezTo>
                  <a:cubicBezTo>
                    <a:pt x="74" y="0"/>
                    <a:pt x="74" y="0"/>
                    <a:pt x="74" y="0"/>
                  </a:cubicBezTo>
                  <a:cubicBezTo>
                    <a:pt x="76" y="0"/>
                    <a:pt x="77" y="2"/>
                    <a:pt x="77"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43" name="Freeform 823"/>
            <p:cNvSpPr>
              <a:spLocks/>
            </p:cNvSpPr>
            <p:nvPr/>
          </p:nvSpPr>
          <p:spPr bwMode="auto">
            <a:xfrm>
              <a:off x="5462876" y="5147781"/>
              <a:ext cx="374024" cy="34877"/>
            </a:xfrm>
            <a:custGeom>
              <a:avLst/>
              <a:gdLst>
                <a:gd name="T0" fmla="*/ 77 w 77"/>
                <a:gd name="T1" fmla="*/ 4 h 7"/>
                <a:gd name="T2" fmla="*/ 74 w 77"/>
                <a:gd name="T3" fmla="*/ 7 h 7"/>
                <a:gd name="T4" fmla="*/ 3 w 77"/>
                <a:gd name="T5" fmla="*/ 7 h 7"/>
                <a:gd name="T6" fmla="*/ 0 w 77"/>
                <a:gd name="T7" fmla="*/ 4 h 7"/>
                <a:gd name="T8" fmla="*/ 0 w 77"/>
                <a:gd name="T9" fmla="*/ 4 h 7"/>
                <a:gd name="T10" fmla="*/ 3 w 77"/>
                <a:gd name="T11" fmla="*/ 0 h 7"/>
                <a:gd name="T12" fmla="*/ 74 w 77"/>
                <a:gd name="T13" fmla="*/ 0 h 7"/>
                <a:gd name="T14" fmla="*/ 77 w 77"/>
                <a:gd name="T15" fmla="*/ 4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7">
                  <a:moveTo>
                    <a:pt x="77" y="4"/>
                  </a:moveTo>
                  <a:cubicBezTo>
                    <a:pt x="77" y="6"/>
                    <a:pt x="76" y="7"/>
                    <a:pt x="74" y="7"/>
                  </a:cubicBezTo>
                  <a:cubicBezTo>
                    <a:pt x="3" y="7"/>
                    <a:pt x="3" y="7"/>
                    <a:pt x="3" y="7"/>
                  </a:cubicBezTo>
                  <a:cubicBezTo>
                    <a:pt x="1" y="7"/>
                    <a:pt x="0" y="6"/>
                    <a:pt x="0" y="4"/>
                  </a:cubicBezTo>
                  <a:cubicBezTo>
                    <a:pt x="0" y="4"/>
                    <a:pt x="0" y="4"/>
                    <a:pt x="0" y="4"/>
                  </a:cubicBezTo>
                  <a:cubicBezTo>
                    <a:pt x="0" y="2"/>
                    <a:pt x="1" y="0"/>
                    <a:pt x="3" y="0"/>
                  </a:cubicBezTo>
                  <a:cubicBezTo>
                    <a:pt x="74" y="0"/>
                    <a:pt x="74" y="0"/>
                    <a:pt x="74" y="0"/>
                  </a:cubicBezTo>
                  <a:cubicBezTo>
                    <a:pt x="76" y="0"/>
                    <a:pt x="77" y="2"/>
                    <a:pt x="77"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ko-KR" altLang="en-US"/>
            </a:p>
          </p:txBody>
        </p:sp>
        <p:sp>
          <p:nvSpPr>
            <p:cNvPr id="44" name="Freeform 824"/>
            <p:cNvSpPr>
              <a:spLocks/>
            </p:cNvSpPr>
            <p:nvPr/>
          </p:nvSpPr>
          <p:spPr bwMode="auto">
            <a:xfrm>
              <a:off x="5462876" y="5246399"/>
              <a:ext cx="374024" cy="33674"/>
            </a:xfrm>
            <a:custGeom>
              <a:avLst/>
              <a:gdLst>
                <a:gd name="T0" fmla="*/ 77 w 77"/>
                <a:gd name="T1" fmla="*/ 3 h 7"/>
                <a:gd name="T2" fmla="*/ 74 w 77"/>
                <a:gd name="T3" fmla="*/ 7 h 7"/>
                <a:gd name="T4" fmla="*/ 3 w 77"/>
                <a:gd name="T5" fmla="*/ 7 h 7"/>
                <a:gd name="T6" fmla="*/ 0 w 77"/>
                <a:gd name="T7" fmla="*/ 3 h 7"/>
                <a:gd name="T8" fmla="*/ 0 w 77"/>
                <a:gd name="T9" fmla="*/ 3 h 7"/>
                <a:gd name="T10" fmla="*/ 3 w 77"/>
                <a:gd name="T11" fmla="*/ 0 h 7"/>
                <a:gd name="T12" fmla="*/ 74 w 77"/>
                <a:gd name="T13" fmla="*/ 0 h 7"/>
                <a:gd name="T14" fmla="*/ 77 w 77"/>
                <a:gd name="T15" fmla="*/ 3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7">
                  <a:moveTo>
                    <a:pt x="77" y="3"/>
                  </a:moveTo>
                  <a:cubicBezTo>
                    <a:pt x="77" y="5"/>
                    <a:pt x="76" y="7"/>
                    <a:pt x="74" y="7"/>
                  </a:cubicBezTo>
                  <a:cubicBezTo>
                    <a:pt x="3" y="7"/>
                    <a:pt x="3" y="7"/>
                    <a:pt x="3" y="7"/>
                  </a:cubicBezTo>
                  <a:cubicBezTo>
                    <a:pt x="1" y="7"/>
                    <a:pt x="0" y="5"/>
                    <a:pt x="0" y="3"/>
                  </a:cubicBezTo>
                  <a:cubicBezTo>
                    <a:pt x="0" y="3"/>
                    <a:pt x="0" y="3"/>
                    <a:pt x="0" y="3"/>
                  </a:cubicBezTo>
                  <a:cubicBezTo>
                    <a:pt x="0" y="1"/>
                    <a:pt x="1" y="0"/>
                    <a:pt x="3" y="0"/>
                  </a:cubicBezTo>
                  <a:cubicBezTo>
                    <a:pt x="74" y="0"/>
                    <a:pt x="74" y="0"/>
                    <a:pt x="74" y="0"/>
                  </a:cubicBezTo>
                  <a:cubicBezTo>
                    <a:pt x="76" y="0"/>
                    <a:pt x="77" y="1"/>
                    <a:pt x="77" y="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ko-KR" altLang="en-US"/>
            </a:p>
          </p:txBody>
        </p:sp>
      </p:grpSp>
      <p:sp>
        <p:nvSpPr>
          <p:cNvPr id="45" name="Oval 5"/>
          <p:cNvSpPr>
            <a:spLocks noChangeAspect="1" noChangeArrowheads="1"/>
          </p:cNvSpPr>
          <p:nvPr/>
        </p:nvSpPr>
        <p:spPr bwMode="auto">
          <a:xfrm>
            <a:off x="1657556" y="2572122"/>
            <a:ext cx="828000" cy="827998"/>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ko-KR" altLang="en-US" dirty="0"/>
          </a:p>
        </p:txBody>
      </p:sp>
      <p:grpSp>
        <p:nvGrpSpPr>
          <p:cNvPr id="46" name="그룹 45"/>
          <p:cNvGrpSpPr/>
          <p:nvPr/>
        </p:nvGrpSpPr>
        <p:grpSpPr>
          <a:xfrm>
            <a:off x="1847477" y="2805156"/>
            <a:ext cx="448156" cy="361931"/>
            <a:chOff x="3135312" y="2257425"/>
            <a:chExt cx="668338" cy="539751"/>
          </a:xfrm>
          <a:solidFill>
            <a:schemeClr val="tx2"/>
          </a:solidFill>
        </p:grpSpPr>
        <p:sp>
          <p:nvSpPr>
            <p:cNvPr id="47" name="Freeform 828"/>
            <p:cNvSpPr>
              <a:spLocks/>
            </p:cNvSpPr>
            <p:nvPr/>
          </p:nvSpPr>
          <p:spPr bwMode="auto">
            <a:xfrm>
              <a:off x="3300413" y="2517775"/>
              <a:ext cx="82550" cy="279400"/>
            </a:xfrm>
            <a:custGeom>
              <a:avLst/>
              <a:gdLst>
                <a:gd name="T0" fmla="*/ 0 w 52"/>
                <a:gd name="T1" fmla="*/ 31 h 176"/>
                <a:gd name="T2" fmla="*/ 0 w 52"/>
                <a:gd name="T3" fmla="*/ 176 h 176"/>
                <a:gd name="T4" fmla="*/ 52 w 52"/>
                <a:gd name="T5" fmla="*/ 176 h 176"/>
                <a:gd name="T6" fmla="*/ 52 w 52"/>
                <a:gd name="T7" fmla="*/ 0 h 176"/>
                <a:gd name="T8" fmla="*/ 47 w 52"/>
                <a:gd name="T9" fmla="*/ 0 h 176"/>
                <a:gd name="T10" fmla="*/ 0 w 52"/>
                <a:gd name="T11" fmla="*/ 31 h 176"/>
              </a:gdLst>
              <a:ahLst/>
              <a:cxnLst>
                <a:cxn ang="0">
                  <a:pos x="T0" y="T1"/>
                </a:cxn>
                <a:cxn ang="0">
                  <a:pos x="T2" y="T3"/>
                </a:cxn>
                <a:cxn ang="0">
                  <a:pos x="T4" y="T5"/>
                </a:cxn>
                <a:cxn ang="0">
                  <a:pos x="T6" y="T7"/>
                </a:cxn>
                <a:cxn ang="0">
                  <a:pos x="T8" y="T9"/>
                </a:cxn>
                <a:cxn ang="0">
                  <a:pos x="T10" y="T11"/>
                </a:cxn>
              </a:cxnLst>
              <a:rect l="0" t="0" r="r" b="b"/>
              <a:pathLst>
                <a:path w="52" h="176">
                  <a:moveTo>
                    <a:pt x="0" y="31"/>
                  </a:moveTo>
                  <a:lnTo>
                    <a:pt x="0" y="176"/>
                  </a:lnTo>
                  <a:lnTo>
                    <a:pt x="52" y="176"/>
                  </a:lnTo>
                  <a:lnTo>
                    <a:pt x="52" y="0"/>
                  </a:lnTo>
                  <a:lnTo>
                    <a:pt x="47" y="0"/>
                  </a:lnTo>
                  <a:lnTo>
                    <a:pt x="0"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8" name="Freeform 829"/>
            <p:cNvSpPr>
              <a:spLocks/>
            </p:cNvSpPr>
            <p:nvPr/>
          </p:nvSpPr>
          <p:spPr bwMode="auto">
            <a:xfrm>
              <a:off x="3421063" y="2517775"/>
              <a:ext cx="82550" cy="279400"/>
            </a:xfrm>
            <a:custGeom>
              <a:avLst/>
              <a:gdLst>
                <a:gd name="T0" fmla="*/ 0 w 52"/>
                <a:gd name="T1" fmla="*/ 0 h 176"/>
                <a:gd name="T2" fmla="*/ 0 w 52"/>
                <a:gd name="T3" fmla="*/ 176 h 176"/>
                <a:gd name="T4" fmla="*/ 52 w 52"/>
                <a:gd name="T5" fmla="*/ 176 h 176"/>
                <a:gd name="T6" fmla="*/ 52 w 52"/>
                <a:gd name="T7" fmla="*/ 0 h 176"/>
                <a:gd name="T8" fmla="*/ 52 w 52"/>
                <a:gd name="T9" fmla="*/ 0 h 176"/>
                <a:gd name="T10" fmla="*/ 0 w 52"/>
                <a:gd name="T11" fmla="*/ 0 h 176"/>
              </a:gdLst>
              <a:ahLst/>
              <a:cxnLst>
                <a:cxn ang="0">
                  <a:pos x="T0" y="T1"/>
                </a:cxn>
                <a:cxn ang="0">
                  <a:pos x="T2" y="T3"/>
                </a:cxn>
                <a:cxn ang="0">
                  <a:pos x="T4" y="T5"/>
                </a:cxn>
                <a:cxn ang="0">
                  <a:pos x="T6" y="T7"/>
                </a:cxn>
                <a:cxn ang="0">
                  <a:pos x="T8" y="T9"/>
                </a:cxn>
                <a:cxn ang="0">
                  <a:pos x="T10" y="T11"/>
                </a:cxn>
              </a:cxnLst>
              <a:rect l="0" t="0" r="r" b="b"/>
              <a:pathLst>
                <a:path w="52" h="176">
                  <a:moveTo>
                    <a:pt x="0" y="0"/>
                  </a:moveTo>
                  <a:lnTo>
                    <a:pt x="0" y="176"/>
                  </a:lnTo>
                  <a:lnTo>
                    <a:pt x="52" y="176"/>
                  </a:lnTo>
                  <a:lnTo>
                    <a:pt x="52" y="0"/>
                  </a:lnTo>
                  <a:lnTo>
                    <a:pt x="5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9" name="Freeform 830"/>
            <p:cNvSpPr>
              <a:spLocks/>
            </p:cNvSpPr>
            <p:nvPr/>
          </p:nvSpPr>
          <p:spPr bwMode="auto">
            <a:xfrm>
              <a:off x="3173413" y="2586038"/>
              <a:ext cx="88900" cy="211138"/>
            </a:xfrm>
            <a:custGeom>
              <a:avLst/>
              <a:gdLst>
                <a:gd name="T0" fmla="*/ 0 w 56"/>
                <a:gd name="T1" fmla="*/ 133 h 133"/>
                <a:gd name="T2" fmla="*/ 56 w 56"/>
                <a:gd name="T3" fmla="*/ 133 h 133"/>
                <a:gd name="T4" fmla="*/ 56 w 56"/>
                <a:gd name="T5" fmla="*/ 0 h 133"/>
                <a:gd name="T6" fmla="*/ 0 w 56"/>
                <a:gd name="T7" fmla="*/ 31 h 133"/>
                <a:gd name="T8" fmla="*/ 0 w 56"/>
                <a:gd name="T9" fmla="*/ 133 h 133"/>
              </a:gdLst>
              <a:ahLst/>
              <a:cxnLst>
                <a:cxn ang="0">
                  <a:pos x="T0" y="T1"/>
                </a:cxn>
                <a:cxn ang="0">
                  <a:pos x="T2" y="T3"/>
                </a:cxn>
                <a:cxn ang="0">
                  <a:pos x="T4" y="T5"/>
                </a:cxn>
                <a:cxn ang="0">
                  <a:pos x="T6" y="T7"/>
                </a:cxn>
                <a:cxn ang="0">
                  <a:pos x="T8" y="T9"/>
                </a:cxn>
              </a:cxnLst>
              <a:rect l="0" t="0" r="r" b="b"/>
              <a:pathLst>
                <a:path w="56" h="133">
                  <a:moveTo>
                    <a:pt x="0" y="133"/>
                  </a:moveTo>
                  <a:lnTo>
                    <a:pt x="56" y="133"/>
                  </a:lnTo>
                  <a:lnTo>
                    <a:pt x="56" y="0"/>
                  </a:lnTo>
                  <a:lnTo>
                    <a:pt x="0" y="31"/>
                  </a:lnTo>
                  <a:lnTo>
                    <a:pt x="0"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50" name="Freeform 831"/>
            <p:cNvSpPr>
              <a:spLocks/>
            </p:cNvSpPr>
            <p:nvPr/>
          </p:nvSpPr>
          <p:spPr bwMode="auto">
            <a:xfrm>
              <a:off x="3540125" y="2430463"/>
              <a:ext cx="90488" cy="366713"/>
            </a:xfrm>
            <a:custGeom>
              <a:avLst/>
              <a:gdLst>
                <a:gd name="T0" fmla="*/ 0 w 57"/>
                <a:gd name="T1" fmla="*/ 231 h 231"/>
                <a:gd name="T2" fmla="*/ 57 w 57"/>
                <a:gd name="T3" fmla="*/ 231 h 231"/>
                <a:gd name="T4" fmla="*/ 57 w 57"/>
                <a:gd name="T5" fmla="*/ 0 h 231"/>
                <a:gd name="T6" fmla="*/ 0 w 57"/>
                <a:gd name="T7" fmla="*/ 40 h 231"/>
                <a:gd name="T8" fmla="*/ 0 w 57"/>
                <a:gd name="T9" fmla="*/ 231 h 231"/>
              </a:gdLst>
              <a:ahLst/>
              <a:cxnLst>
                <a:cxn ang="0">
                  <a:pos x="T0" y="T1"/>
                </a:cxn>
                <a:cxn ang="0">
                  <a:pos x="T2" y="T3"/>
                </a:cxn>
                <a:cxn ang="0">
                  <a:pos x="T4" y="T5"/>
                </a:cxn>
                <a:cxn ang="0">
                  <a:pos x="T6" y="T7"/>
                </a:cxn>
                <a:cxn ang="0">
                  <a:pos x="T8" y="T9"/>
                </a:cxn>
              </a:cxnLst>
              <a:rect l="0" t="0" r="r" b="b"/>
              <a:pathLst>
                <a:path w="57" h="231">
                  <a:moveTo>
                    <a:pt x="0" y="231"/>
                  </a:moveTo>
                  <a:lnTo>
                    <a:pt x="57" y="231"/>
                  </a:lnTo>
                  <a:lnTo>
                    <a:pt x="57" y="0"/>
                  </a:lnTo>
                  <a:lnTo>
                    <a:pt x="0" y="40"/>
                  </a:lnTo>
                  <a:lnTo>
                    <a:pt x="0" y="2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51" name="Freeform 832"/>
            <p:cNvSpPr>
              <a:spLocks/>
            </p:cNvSpPr>
            <p:nvPr/>
          </p:nvSpPr>
          <p:spPr bwMode="auto">
            <a:xfrm>
              <a:off x="3660775" y="2344738"/>
              <a:ext cx="90488" cy="452438"/>
            </a:xfrm>
            <a:custGeom>
              <a:avLst/>
              <a:gdLst>
                <a:gd name="T0" fmla="*/ 0 w 57"/>
                <a:gd name="T1" fmla="*/ 39 h 285"/>
                <a:gd name="T2" fmla="*/ 0 w 57"/>
                <a:gd name="T3" fmla="*/ 285 h 285"/>
                <a:gd name="T4" fmla="*/ 57 w 57"/>
                <a:gd name="T5" fmla="*/ 285 h 285"/>
                <a:gd name="T6" fmla="*/ 57 w 57"/>
                <a:gd name="T7" fmla="*/ 8 h 285"/>
                <a:gd name="T8" fmla="*/ 47 w 57"/>
                <a:gd name="T9" fmla="*/ 0 h 285"/>
                <a:gd name="T10" fmla="*/ 0 w 57"/>
                <a:gd name="T11" fmla="*/ 39 h 285"/>
              </a:gdLst>
              <a:ahLst/>
              <a:cxnLst>
                <a:cxn ang="0">
                  <a:pos x="T0" y="T1"/>
                </a:cxn>
                <a:cxn ang="0">
                  <a:pos x="T2" y="T3"/>
                </a:cxn>
                <a:cxn ang="0">
                  <a:pos x="T4" y="T5"/>
                </a:cxn>
                <a:cxn ang="0">
                  <a:pos x="T6" y="T7"/>
                </a:cxn>
                <a:cxn ang="0">
                  <a:pos x="T8" y="T9"/>
                </a:cxn>
                <a:cxn ang="0">
                  <a:pos x="T10" y="T11"/>
                </a:cxn>
              </a:cxnLst>
              <a:rect l="0" t="0" r="r" b="b"/>
              <a:pathLst>
                <a:path w="57" h="285">
                  <a:moveTo>
                    <a:pt x="0" y="39"/>
                  </a:moveTo>
                  <a:lnTo>
                    <a:pt x="0" y="285"/>
                  </a:lnTo>
                  <a:lnTo>
                    <a:pt x="57" y="285"/>
                  </a:lnTo>
                  <a:lnTo>
                    <a:pt x="57" y="8"/>
                  </a:lnTo>
                  <a:lnTo>
                    <a:pt x="47"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52" name="Freeform 833"/>
            <p:cNvSpPr>
              <a:spLocks/>
            </p:cNvSpPr>
            <p:nvPr/>
          </p:nvSpPr>
          <p:spPr bwMode="auto">
            <a:xfrm>
              <a:off x="3135312" y="2257425"/>
              <a:ext cx="668338" cy="373063"/>
            </a:xfrm>
            <a:custGeom>
              <a:avLst/>
              <a:gdLst>
                <a:gd name="T0" fmla="*/ 345 w 421"/>
                <a:gd name="T1" fmla="*/ 12 h 235"/>
                <a:gd name="T2" fmla="*/ 364 w 421"/>
                <a:gd name="T3" fmla="*/ 27 h 235"/>
                <a:gd name="T4" fmla="*/ 218 w 421"/>
                <a:gd name="T5" fmla="*/ 133 h 235"/>
                <a:gd name="T6" fmla="*/ 142 w 421"/>
                <a:gd name="T7" fmla="*/ 133 h 235"/>
                <a:gd name="T8" fmla="*/ 0 w 421"/>
                <a:gd name="T9" fmla="*/ 215 h 235"/>
                <a:gd name="T10" fmla="*/ 14 w 421"/>
                <a:gd name="T11" fmla="*/ 235 h 235"/>
                <a:gd name="T12" fmla="*/ 24 w 421"/>
                <a:gd name="T13" fmla="*/ 231 h 235"/>
                <a:gd name="T14" fmla="*/ 80 w 421"/>
                <a:gd name="T15" fmla="*/ 195 h 235"/>
                <a:gd name="T16" fmla="*/ 104 w 421"/>
                <a:gd name="T17" fmla="*/ 184 h 235"/>
                <a:gd name="T18" fmla="*/ 147 w 421"/>
                <a:gd name="T19" fmla="*/ 156 h 235"/>
                <a:gd name="T20" fmla="*/ 156 w 421"/>
                <a:gd name="T21" fmla="*/ 156 h 235"/>
                <a:gd name="T22" fmla="*/ 180 w 421"/>
                <a:gd name="T23" fmla="*/ 156 h 235"/>
                <a:gd name="T24" fmla="*/ 227 w 421"/>
                <a:gd name="T25" fmla="*/ 156 h 235"/>
                <a:gd name="T26" fmla="*/ 232 w 421"/>
                <a:gd name="T27" fmla="*/ 152 h 235"/>
                <a:gd name="T28" fmla="*/ 255 w 421"/>
                <a:gd name="T29" fmla="*/ 137 h 235"/>
                <a:gd name="T30" fmla="*/ 312 w 421"/>
                <a:gd name="T31" fmla="*/ 98 h 235"/>
                <a:gd name="T32" fmla="*/ 331 w 421"/>
                <a:gd name="T33" fmla="*/ 82 h 235"/>
                <a:gd name="T34" fmla="*/ 383 w 421"/>
                <a:gd name="T35" fmla="*/ 47 h 235"/>
                <a:gd name="T36" fmla="*/ 388 w 421"/>
                <a:gd name="T37" fmla="*/ 51 h 235"/>
                <a:gd name="T38" fmla="*/ 397 w 421"/>
                <a:gd name="T39" fmla="*/ 63 h 235"/>
                <a:gd name="T40" fmla="*/ 421 w 421"/>
                <a:gd name="T41" fmla="*/ 0 h 235"/>
                <a:gd name="T42" fmla="*/ 345 w 421"/>
                <a:gd name="T43" fmla="*/ 1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1" h="235">
                  <a:moveTo>
                    <a:pt x="345" y="12"/>
                  </a:moveTo>
                  <a:lnTo>
                    <a:pt x="364" y="27"/>
                  </a:lnTo>
                  <a:lnTo>
                    <a:pt x="218" y="133"/>
                  </a:lnTo>
                  <a:lnTo>
                    <a:pt x="142" y="133"/>
                  </a:lnTo>
                  <a:lnTo>
                    <a:pt x="0" y="215"/>
                  </a:lnTo>
                  <a:lnTo>
                    <a:pt x="14" y="235"/>
                  </a:lnTo>
                  <a:lnTo>
                    <a:pt x="24" y="231"/>
                  </a:lnTo>
                  <a:lnTo>
                    <a:pt x="80" y="195"/>
                  </a:lnTo>
                  <a:lnTo>
                    <a:pt x="104" y="184"/>
                  </a:lnTo>
                  <a:lnTo>
                    <a:pt x="147" y="156"/>
                  </a:lnTo>
                  <a:lnTo>
                    <a:pt x="156" y="156"/>
                  </a:lnTo>
                  <a:lnTo>
                    <a:pt x="180" y="156"/>
                  </a:lnTo>
                  <a:lnTo>
                    <a:pt x="227" y="156"/>
                  </a:lnTo>
                  <a:lnTo>
                    <a:pt x="232" y="152"/>
                  </a:lnTo>
                  <a:lnTo>
                    <a:pt x="255" y="137"/>
                  </a:lnTo>
                  <a:lnTo>
                    <a:pt x="312" y="98"/>
                  </a:lnTo>
                  <a:lnTo>
                    <a:pt x="331" y="82"/>
                  </a:lnTo>
                  <a:lnTo>
                    <a:pt x="383" y="47"/>
                  </a:lnTo>
                  <a:lnTo>
                    <a:pt x="388" y="51"/>
                  </a:lnTo>
                  <a:lnTo>
                    <a:pt x="397" y="63"/>
                  </a:lnTo>
                  <a:lnTo>
                    <a:pt x="421" y="0"/>
                  </a:lnTo>
                  <a:lnTo>
                    <a:pt x="34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grpSp>
        <p:nvGrpSpPr>
          <p:cNvPr id="53" name="그룹 52"/>
          <p:cNvGrpSpPr/>
          <p:nvPr/>
        </p:nvGrpSpPr>
        <p:grpSpPr>
          <a:xfrm rot="5400000">
            <a:off x="4414219" y="1180411"/>
            <a:ext cx="324626" cy="5029198"/>
            <a:chOff x="-298404" y="1958205"/>
            <a:chExt cx="514747" cy="2640316"/>
          </a:xfrm>
        </p:grpSpPr>
        <p:cxnSp>
          <p:nvCxnSpPr>
            <p:cNvPr id="54" name="직선 연결선 53"/>
            <p:cNvCxnSpPr>
              <a:cxnSpLocks/>
            </p:cNvCxnSpPr>
            <p:nvPr/>
          </p:nvCxnSpPr>
          <p:spPr>
            <a:xfrm>
              <a:off x="-298404" y="1958205"/>
              <a:ext cx="51474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직선 연결선 54"/>
            <p:cNvCxnSpPr>
              <a:cxnSpLocks/>
            </p:cNvCxnSpPr>
            <p:nvPr/>
          </p:nvCxnSpPr>
          <p:spPr>
            <a:xfrm>
              <a:off x="-298404" y="3278363"/>
              <a:ext cx="51474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직선 연결선 55"/>
            <p:cNvCxnSpPr>
              <a:cxnSpLocks/>
            </p:cNvCxnSpPr>
            <p:nvPr/>
          </p:nvCxnSpPr>
          <p:spPr>
            <a:xfrm>
              <a:off x="-298404" y="4598521"/>
              <a:ext cx="514747"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직선 연결선 56"/>
            <p:cNvCxnSpPr/>
            <p:nvPr/>
          </p:nvCxnSpPr>
          <p:spPr>
            <a:xfrm>
              <a:off x="-41031" y="1958205"/>
              <a:ext cx="0" cy="264031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8" name="그룹 57"/>
          <p:cNvGrpSpPr/>
          <p:nvPr/>
        </p:nvGrpSpPr>
        <p:grpSpPr>
          <a:xfrm>
            <a:off x="1411300" y="5027755"/>
            <a:ext cx="1676283" cy="708738"/>
            <a:chOff x="1406771" y="1681693"/>
            <a:chExt cx="1301260" cy="708738"/>
          </a:xfrm>
        </p:grpSpPr>
        <p:sp>
          <p:nvSpPr>
            <p:cNvPr id="59" name="TextBox 58"/>
            <p:cNvSpPr txBox="1"/>
            <p:nvPr/>
          </p:nvSpPr>
          <p:spPr>
            <a:xfrm>
              <a:off x="1406772" y="1681693"/>
              <a:ext cx="1301258" cy="584775"/>
            </a:xfrm>
            <a:prstGeom prst="rect">
              <a:avLst/>
            </a:prstGeom>
            <a:noFill/>
          </p:spPr>
          <p:txBody>
            <a:bodyPr wrap="square" rtlCol="0">
              <a:spAutoFit/>
            </a:bodyPr>
            <a:lstStyle/>
            <a:p>
              <a:pPr algn="ctr"/>
              <a:r>
                <a:rPr lang="en-US" altLang="ko-KR" sz="1600" b="1" dirty="0" smtClean="0">
                  <a:solidFill>
                    <a:srgbClr val="0070C0"/>
                  </a:solidFill>
                  <a:latin typeface="HY헤드라인M" pitchFamily="18" charset="-127"/>
                  <a:ea typeface="HY헤드라인M" pitchFamily="18" charset="-127"/>
                </a:rPr>
                <a:t>Construction</a:t>
              </a:r>
              <a:endParaRPr lang="ko-KR" altLang="en-US" sz="1600" b="1" dirty="0">
                <a:solidFill>
                  <a:srgbClr val="0070C0"/>
                </a:solidFill>
                <a:latin typeface="HY헤드라인M" pitchFamily="18" charset="-127"/>
                <a:ea typeface="HY헤드라인M" pitchFamily="18" charset="-127"/>
              </a:endParaRPr>
            </a:p>
          </p:txBody>
        </p:sp>
        <p:sp>
          <p:nvSpPr>
            <p:cNvPr id="60" name="TextBox 59"/>
            <p:cNvSpPr txBox="1"/>
            <p:nvPr/>
          </p:nvSpPr>
          <p:spPr>
            <a:xfrm>
              <a:off x="1406771" y="1990321"/>
              <a:ext cx="1301260" cy="400110"/>
            </a:xfrm>
            <a:prstGeom prst="rect">
              <a:avLst/>
            </a:prstGeom>
            <a:noFill/>
          </p:spPr>
          <p:txBody>
            <a:bodyPr wrap="square" rtlCol="0">
              <a:spAutoFit/>
            </a:bodyPr>
            <a:lstStyle/>
            <a:p>
              <a:pPr algn="ctr"/>
              <a:r>
                <a:rPr lang="en-US" altLang="ko-KR" sz="1000" dirty="0" smtClean="0">
                  <a:solidFill>
                    <a:srgbClr val="0070C0"/>
                  </a:solidFill>
                </a:rPr>
                <a:t>Factory , </a:t>
              </a:r>
              <a:r>
                <a:rPr lang="en-US" altLang="ko-KR" sz="1000" dirty="0" err="1" smtClean="0">
                  <a:solidFill>
                    <a:srgbClr val="0070C0"/>
                  </a:solidFill>
                </a:rPr>
                <a:t>Officetel</a:t>
              </a:r>
              <a:r>
                <a:rPr lang="en-US" altLang="ko-KR" sz="1000" dirty="0" smtClean="0">
                  <a:solidFill>
                    <a:srgbClr val="0070C0"/>
                  </a:solidFill>
                </a:rPr>
                <a:t>, Building </a:t>
              </a:r>
              <a:endParaRPr lang="en-US" altLang="ko-KR" sz="1000" dirty="0">
                <a:solidFill>
                  <a:srgbClr val="0070C0"/>
                </a:solidFill>
              </a:endParaRPr>
            </a:p>
          </p:txBody>
        </p:sp>
      </p:grpSp>
      <p:grpSp>
        <p:nvGrpSpPr>
          <p:cNvPr id="61" name="그룹 60"/>
          <p:cNvGrpSpPr/>
          <p:nvPr/>
        </p:nvGrpSpPr>
        <p:grpSpPr>
          <a:xfrm>
            <a:off x="3921370" y="5019297"/>
            <a:ext cx="1301260" cy="871084"/>
            <a:chOff x="1406771" y="1673235"/>
            <a:chExt cx="1301260" cy="871084"/>
          </a:xfrm>
        </p:grpSpPr>
        <p:sp>
          <p:nvSpPr>
            <p:cNvPr id="63" name="TextBox 62"/>
            <p:cNvSpPr txBox="1"/>
            <p:nvPr/>
          </p:nvSpPr>
          <p:spPr>
            <a:xfrm>
              <a:off x="1406771" y="1673235"/>
              <a:ext cx="1301258" cy="307777"/>
            </a:xfrm>
            <a:prstGeom prst="rect">
              <a:avLst/>
            </a:prstGeom>
            <a:noFill/>
          </p:spPr>
          <p:txBody>
            <a:bodyPr wrap="square" rtlCol="0">
              <a:spAutoFit/>
            </a:bodyPr>
            <a:lstStyle/>
            <a:p>
              <a:pPr algn="ctr"/>
              <a:r>
                <a:rPr lang="en-US" altLang="ko-KR" sz="1400" b="1" dirty="0">
                  <a:solidFill>
                    <a:srgbClr val="0070C0"/>
                  </a:solidFill>
                  <a:latin typeface="HY헤드라인M" pitchFamily="18" charset="-127"/>
                  <a:ea typeface="HY헤드라인M" pitchFamily="18" charset="-127"/>
                </a:rPr>
                <a:t>A</a:t>
              </a:r>
              <a:r>
                <a:rPr lang="en-US" altLang="ko-KR" sz="1400" b="1" dirty="0" smtClean="0">
                  <a:solidFill>
                    <a:srgbClr val="0070C0"/>
                  </a:solidFill>
                  <a:latin typeface="HY헤드라인M" pitchFamily="18" charset="-127"/>
                  <a:ea typeface="HY헤드라인M" pitchFamily="18" charset="-127"/>
                </a:rPr>
                <a:t>pparel</a:t>
              </a:r>
              <a:endParaRPr lang="ko-KR" altLang="en-US" sz="1400" b="1" dirty="0">
                <a:solidFill>
                  <a:srgbClr val="0070C0"/>
                </a:solidFill>
                <a:latin typeface="HY헤드라인M" pitchFamily="18" charset="-127"/>
                <a:ea typeface="HY헤드라인M" pitchFamily="18" charset="-127"/>
              </a:endParaRPr>
            </a:p>
          </p:txBody>
        </p:sp>
        <p:sp>
          <p:nvSpPr>
            <p:cNvPr id="64" name="TextBox 63"/>
            <p:cNvSpPr txBox="1"/>
            <p:nvPr/>
          </p:nvSpPr>
          <p:spPr>
            <a:xfrm>
              <a:off x="1406771" y="1990321"/>
              <a:ext cx="1301260" cy="553998"/>
            </a:xfrm>
            <a:prstGeom prst="rect">
              <a:avLst/>
            </a:prstGeom>
            <a:noFill/>
          </p:spPr>
          <p:txBody>
            <a:bodyPr wrap="square" rtlCol="0">
              <a:spAutoFit/>
            </a:bodyPr>
            <a:lstStyle/>
            <a:p>
              <a:pPr algn="ctr"/>
              <a:r>
                <a:rPr lang="en-US" altLang="ko-KR" sz="1000" dirty="0" smtClean="0">
                  <a:solidFill>
                    <a:srgbClr val="0070C0"/>
                  </a:solidFill>
                </a:rPr>
                <a:t>Clothes</a:t>
              </a:r>
            </a:p>
            <a:p>
              <a:pPr algn="ctr"/>
              <a:r>
                <a:rPr lang="en-US" altLang="ko-KR" sz="1000" dirty="0" smtClean="0">
                  <a:solidFill>
                    <a:srgbClr val="0070C0"/>
                  </a:solidFill>
                </a:rPr>
                <a:t>Shoes</a:t>
              </a:r>
            </a:p>
            <a:p>
              <a:pPr algn="ctr"/>
              <a:r>
                <a:rPr lang="en-US" altLang="ko-KR" sz="1000" dirty="0" smtClean="0">
                  <a:solidFill>
                    <a:srgbClr val="0070C0"/>
                  </a:solidFill>
                </a:rPr>
                <a:t>Bag</a:t>
              </a:r>
              <a:endParaRPr lang="en-US" altLang="ko-KR" sz="1000" dirty="0">
                <a:solidFill>
                  <a:srgbClr val="0070C0"/>
                </a:solidFill>
              </a:endParaRPr>
            </a:p>
          </p:txBody>
        </p:sp>
      </p:grpSp>
      <p:grpSp>
        <p:nvGrpSpPr>
          <p:cNvPr id="65" name="그룹 64"/>
          <p:cNvGrpSpPr/>
          <p:nvPr/>
        </p:nvGrpSpPr>
        <p:grpSpPr>
          <a:xfrm>
            <a:off x="6198919" y="5027755"/>
            <a:ext cx="1533779" cy="862626"/>
            <a:chOff x="1406771" y="1681693"/>
            <a:chExt cx="1301260" cy="862626"/>
          </a:xfrm>
        </p:grpSpPr>
        <p:sp>
          <p:nvSpPr>
            <p:cNvPr id="66" name="TextBox 65"/>
            <p:cNvSpPr txBox="1"/>
            <p:nvPr/>
          </p:nvSpPr>
          <p:spPr>
            <a:xfrm>
              <a:off x="1406772" y="1681693"/>
              <a:ext cx="1301258" cy="307777"/>
            </a:xfrm>
            <a:prstGeom prst="rect">
              <a:avLst/>
            </a:prstGeom>
            <a:noFill/>
          </p:spPr>
          <p:txBody>
            <a:bodyPr wrap="square" rtlCol="0">
              <a:spAutoFit/>
            </a:bodyPr>
            <a:lstStyle/>
            <a:p>
              <a:pPr algn="ctr"/>
              <a:r>
                <a:rPr lang="en-US" altLang="ko-KR" sz="1400" b="1" dirty="0" smtClean="0">
                  <a:solidFill>
                    <a:srgbClr val="0070C0"/>
                  </a:solidFill>
                  <a:latin typeface="HY헤드라인M" pitchFamily="18" charset="-127"/>
                  <a:ea typeface="HY헤드라인M" pitchFamily="18" charset="-127"/>
                </a:rPr>
                <a:t>Consultant</a:t>
              </a:r>
              <a:endParaRPr lang="ko-KR" altLang="en-US" sz="1400" b="1" dirty="0">
                <a:solidFill>
                  <a:srgbClr val="0070C0"/>
                </a:solidFill>
                <a:latin typeface="HY헤드라인M" pitchFamily="18" charset="-127"/>
                <a:ea typeface="HY헤드라인M" pitchFamily="18" charset="-127"/>
              </a:endParaRPr>
            </a:p>
          </p:txBody>
        </p:sp>
        <p:sp>
          <p:nvSpPr>
            <p:cNvPr id="69" name="TextBox 68"/>
            <p:cNvSpPr txBox="1"/>
            <p:nvPr/>
          </p:nvSpPr>
          <p:spPr>
            <a:xfrm>
              <a:off x="1406771" y="1990321"/>
              <a:ext cx="1301260" cy="553998"/>
            </a:xfrm>
            <a:prstGeom prst="rect">
              <a:avLst/>
            </a:prstGeom>
            <a:noFill/>
          </p:spPr>
          <p:txBody>
            <a:bodyPr wrap="square" rtlCol="0">
              <a:spAutoFit/>
            </a:bodyPr>
            <a:lstStyle/>
            <a:p>
              <a:pPr algn="ctr"/>
              <a:r>
                <a:rPr lang="en-US" altLang="ko-KR" sz="1000" dirty="0" smtClean="0">
                  <a:solidFill>
                    <a:srgbClr val="0070C0"/>
                  </a:solidFill>
                </a:rPr>
                <a:t>Lost foam casting </a:t>
              </a:r>
            </a:p>
            <a:p>
              <a:pPr algn="ctr"/>
              <a:r>
                <a:rPr lang="en-US" altLang="ko-KR" sz="1000" dirty="0" smtClean="0">
                  <a:solidFill>
                    <a:srgbClr val="0070C0"/>
                  </a:solidFill>
                </a:rPr>
                <a:t>Sola business</a:t>
              </a:r>
            </a:p>
            <a:p>
              <a:pPr algn="ctr"/>
              <a:r>
                <a:rPr lang="en-US" altLang="ko-KR" sz="1000" dirty="0" smtClean="0">
                  <a:solidFill>
                    <a:srgbClr val="0070C0"/>
                  </a:solidFill>
                </a:rPr>
                <a:t>Plastic industry</a:t>
              </a:r>
              <a:endParaRPr lang="en-US" altLang="ko-KR" sz="1000" dirty="0">
                <a:solidFill>
                  <a:srgbClr val="0070C0"/>
                </a:solidFill>
              </a:endParaRPr>
            </a:p>
          </p:txBody>
        </p:sp>
      </p:grpSp>
      <p:sp>
        <p:nvSpPr>
          <p:cNvPr id="70" name="TextBox 69"/>
          <p:cNvSpPr txBox="1"/>
          <p:nvPr/>
        </p:nvSpPr>
        <p:spPr>
          <a:xfrm>
            <a:off x="3764832" y="1653703"/>
            <a:ext cx="1710392" cy="338554"/>
          </a:xfrm>
          <a:prstGeom prst="rect">
            <a:avLst/>
          </a:prstGeom>
          <a:noFill/>
        </p:spPr>
        <p:txBody>
          <a:bodyPr wrap="square" rtlCol="0">
            <a:spAutoFit/>
          </a:bodyPr>
          <a:lstStyle/>
          <a:p>
            <a:pPr algn="ctr"/>
            <a:r>
              <a:rPr lang="en-US" altLang="ko-KR" sz="1600" b="1" dirty="0" smtClean="0">
                <a:solidFill>
                  <a:srgbClr val="0070C0"/>
                </a:solidFill>
                <a:latin typeface="HY헤드라인M" pitchFamily="18" charset="-127"/>
                <a:ea typeface="HY헤드라인M" pitchFamily="18" charset="-127"/>
              </a:rPr>
              <a:t>Water Industry </a:t>
            </a:r>
            <a:endParaRPr lang="ko-KR" altLang="en-US" sz="1600" b="1" dirty="0">
              <a:solidFill>
                <a:srgbClr val="0070C0"/>
              </a:solidFill>
              <a:latin typeface="HY헤드라인M" pitchFamily="18" charset="-127"/>
              <a:ea typeface="HY헤드라인M" pitchFamily="18" charset="-127"/>
            </a:endParaRPr>
          </a:p>
        </p:txBody>
      </p:sp>
      <p:pic>
        <p:nvPicPr>
          <p:cNvPr id="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3912" y="2466439"/>
            <a:ext cx="2030679" cy="981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61" y="3909626"/>
            <a:ext cx="2287795" cy="1081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3256" y="3909626"/>
            <a:ext cx="2206654" cy="100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3912" y="3909626"/>
            <a:ext cx="2030679" cy="1036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91125" y="2392849"/>
            <a:ext cx="2098785" cy="1139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20940" y="2392849"/>
            <a:ext cx="2394738" cy="1074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08645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모서리가 둥근 직사각형 2"/>
          <p:cNvSpPr/>
          <p:nvPr/>
        </p:nvSpPr>
        <p:spPr bwMode="auto">
          <a:xfrm>
            <a:off x="643746" y="1769423"/>
            <a:ext cx="7736971" cy="4607626"/>
          </a:xfrm>
          <a:prstGeom prst="roundRect">
            <a:avLst/>
          </a:prstGeom>
          <a:solidFill>
            <a:schemeClr val="accent1">
              <a:lumMod val="40000"/>
              <a:lumOff val="60000"/>
              <a:alpha val="17000"/>
            </a:schemeClr>
          </a:solidFill>
          <a:ln w="9525">
            <a:noFill/>
            <a:miter lim="800000"/>
            <a:headEnd/>
            <a:tailEn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ko-KR" altLang="en-US" dirty="0"/>
          </a:p>
        </p:txBody>
      </p:sp>
      <p:sp>
        <p:nvSpPr>
          <p:cNvPr id="32" name="이등변 삼각형 31"/>
          <p:cNvSpPr/>
          <p:nvPr/>
        </p:nvSpPr>
        <p:spPr>
          <a:xfrm>
            <a:off x="3314700" y="942975"/>
            <a:ext cx="209550" cy="24765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29" name="평행 사변형 28"/>
          <p:cNvSpPr/>
          <p:nvPr/>
        </p:nvSpPr>
        <p:spPr>
          <a:xfrm>
            <a:off x="142875" y="942975"/>
            <a:ext cx="3276600" cy="590550"/>
          </a:xfrm>
          <a:prstGeom prst="parallelogram">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텍스트 개체 틀 75"/>
          <p:cNvSpPr txBox="1">
            <a:spLocks/>
          </p:cNvSpPr>
          <p:nvPr/>
        </p:nvSpPr>
        <p:spPr bwMode="auto">
          <a:xfrm>
            <a:off x="898362" y="958358"/>
            <a:ext cx="1752600" cy="592470"/>
          </a:xfrm>
          <a:prstGeom prst="rect">
            <a:avLst/>
          </a:prstGeom>
          <a:noFill/>
          <a:ln w="9525">
            <a:noFill/>
            <a:miter lim="800000"/>
            <a:headEnd/>
            <a:tailEnd/>
          </a:ln>
        </p:spPr>
        <p:txBody>
          <a:bodyPr>
            <a:spAutoFit/>
          </a:bodyPr>
          <a:lstStyle/>
          <a:p>
            <a:pPr>
              <a:lnSpc>
                <a:spcPct val="130000"/>
              </a:lnSpc>
              <a:spcBef>
                <a:spcPct val="20000"/>
              </a:spcBef>
              <a:buFont typeface="Arial" charset="0"/>
              <a:buNone/>
            </a:pPr>
            <a:r>
              <a:rPr kumimoji="0" lang="en-US" altLang="ko-KR" sz="2500" b="1" dirty="0">
                <a:solidFill>
                  <a:schemeClr val="bg1"/>
                </a:solidFill>
                <a:latin typeface="HY헤드라인M" pitchFamily="18" charset="-127"/>
                <a:ea typeface="HY헤드라인M" pitchFamily="18" charset="-127"/>
              </a:rPr>
              <a:t>Contents</a:t>
            </a:r>
            <a:endParaRPr kumimoji="0" lang="ko-KR" altLang="en-US" sz="2500" b="1" dirty="0">
              <a:solidFill>
                <a:schemeClr val="bg1"/>
              </a:solidFill>
              <a:latin typeface="HY헤드라인M" pitchFamily="18" charset="-127"/>
              <a:ea typeface="HY헤드라인M" pitchFamily="18" charset="-127"/>
            </a:endParaRPr>
          </a:p>
        </p:txBody>
      </p:sp>
      <p:sp>
        <p:nvSpPr>
          <p:cNvPr id="22" name="텍스트 개체 틀 61"/>
          <p:cNvSpPr txBox="1">
            <a:spLocks/>
          </p:cNvSpPr>
          <p:nvPr/>
        </p:nvSpPr>
        <p:spPr>
          <a:xfrm>
            <a:off x="5812427" y="2177188"/>
            <a:ext cx="3545328" cy="4294864"/>
          </a:xfrm>
          <a:prstGeom prst="rect">
            <a:avLst/>
          </a:prstGeom>
        </p:spPr>
        <p:txBody>
          <a:bodyPr/>
          <a:lstStyle>
            <a:lvl1pPr marL="228600" indent="-228600" algn="l" rtl="0" eaLnBrk="0" fontAlgn="base" latinLnBrk="1"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latinLnBrk="1"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latinLnBrk="1"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latinLnBrk="1"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latinLnBrk="1"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ko-KR" sz="1800" dirty="0">
              <a:latin typeface="HY헤드라인M" pitchFamily="18" charset="-127"/>
              <a:ea typeface="HY헤드라인M" pitchFamily="18" charset="-127"/>
            </a:endParaRPr>
          </a:p>
          <a:p>
            <a:endParaRPr lang="en-US" altLang="ko-KR" sz="1800" dirty="0" smtClean="0">
              <a:latin typeface="HY헤드라인M" pitchFamily="18" charset="-127"/>
              <a:ea typeface="HY헤드라인M" pitchFamily="18" charset="-127"/>
            </a:endParaRPr>
          </a:p>
          <a:p>
            <a:endParaRPr lang="en-US" altLang="ko-KR" sz="1800" dirty="0">
              <a:latin typeface="HY헤드라인M" pitchFamily="18" charset="-127"/>
              <a:ea typeface="HY헤드라인M" pitchFamily="18" charset="-127"/>
            </a:endParaRPr>
          </a:p>
          <a:p>
            <a:endParaRPr lang="en-US" altLang="ko-KR" sz="1800" dirty="0">
              <a:latin typeface="HY헤드라인M" pitchFamily="18" charset="-127"/>
              <a:ea typeface="HY헤드라인M" pitchFamily="18" charset="-127"/>
            </a:endParaRPr>
          </a:p>
          <a:p>
            <a:endParaRPr lang="en-US" altLang="ko-KR" sz="1800" dirty="0">
              <a:latin typeface="HY헤드라인M" pitchFamily="18" charset="-127"/>
              <a:ea typeface="HY헤드라인M" pitchFamily="18" charset="-127"/>
            </a:endParaRPr>
          </a:p>
          <a:p>
            <a:endParaRPr lang="en-US" altLang="ko-KR" sz="1800" dirty="0">
              <a:latin typeface="HY헤드라인M" pitchFamily="18" charset="-127"/>
              <a:ea typeface="HY헤드라인M" pitchFamily="18" charset="-127"/>
            </a:endParaRPr>
          </a:p>
          <a:p>
            <a:endParaRPr lang="en-US" altLang="ko-KR" sz="1800" dirty="0">
              <a:latin typeface="HY헤드라인M" pitchFamily="18" charset="-127"/>
              <a:ea typeface="HY헤드라인M" pitchFamily="18" charset="-127"/>
            </a:endParaRPr>
          </a:p>
          <a:p>
            <a:endParaRPr lang="en-US" altLang="ko-KR" sz="1800" dirty="0">
              <a:latin typeface="HY헤드라인M" pitchFamily="18" charset="-127"/>
              <a:ea typeface="HY헤드라인M" pitchFamily="18" charset="-127"/>
            </a:endParaRPr>
          </a:p>
          <a:p>
            <a:endParaRPr lang="en-US" altLang="ko-KR" sz="1800" dirty="0" smtClean="0">
              <a:latin typeface="HY헤드라인M" pitchFamily="18" charset="-127"/>
              <a:ea typeface="HY헤드라인M" pitchFamily="18" charset="-127"/>
            </a:endParaRPr>
          </a:p>
          <a:p>
            <a:endParaRPr lang="en-US" altLang="ko-KR" sz="1800" dirty="0">
              <a:latin typeface="HY헤드라인M" pitchFamily="18" charset="-127"/>
              <a:ea typeface="HY헤드라인M" pitchFamily="18" charset="-127"/>
            </a:endParaRPr>
          </a:p>
          <a:p>
            <a:endParaRPr lang="en-US" altLang="ko-KR" dirty="0" smtClean="0">
              <a:latin typeface="HY헤드라인M" pitchFamily="18" charset="-127"/>
              <a:ea typeface="HY헤드라인M" pitchFamily="18" charset="-127"/>
            </a:endParaRPr>
          </a:p>
        </p:txBody>
      </p:sp>
      <p:sp>
        <p:nvSpPr>
          <p:cNvPr id="23" name="텍스트 개체 틀 61"/>
          <p:cNvSpPr txBox="1">
            <a:spLocks/>
          </p:cNvSpPr>
          <p:nvPr/>
        </p:nvSpPr>
        <p:spPr>
          <a:xfrm>
            <a:off x="4349125" y="1975308"/>
            <a:ext cx="5091758" cy="4294864"/>
          </a:xfrm>
          <a:prstGeom prst="rect">
            <a:avLst/>
          </a:prstGeom>
        </p:spPr>
        <p:txBody>
          <a:bodyPr/>
          <a:lstStyle>
            <a:lvl1pPr marL="228600" indent="-228600" algn="l" rtl="0" eaLnBrk="0" fontAlgn="base" latinLnBrk="1"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latinLnBrk="1"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latinLnBrk="1"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latinLnBrk="1"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latinLnBrk="1"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ko-KR" sz="1800" u="sng" dirty="0" smtClean="0">
                <a:solidFill>
                  <a:srgbClr val="C00000"/>
                </a:solidFill>
                <a:latin typeface="HY헤드라인M" pitchFamily="18" charset="-127"/>
                <a:ea typeface="HY헤드라인M" pitchFamily="18" charset="-127"/>
              </a:rPr>
              <a:t>2. Affiliated </a:t>
            </a:r>
            <a:r>
              <a:rPr lang="en-US" altLang="ko-KR" sz="1800" u="sng" dirty="0">
                <a:solidFill>
                  <a:srgbClr val="C00000"/>
                </a:solidFill>
                <a:latin typeface="HY헤드라인M" pitchFamily="18" charset="-127"/>
                <a:ea typeface="HY헤드라인M" pitchFamily="18" charset="-127"/>
              </a:rPr>
              <a:t>Companies of </a:t>
            </a:r>
            <a:r>
              <a:rPr lang="en-US" altLang="ko-KR" sz="1800" u="sng" dirty="0" smtClean="0">
                <a:solidFill>
                  <a:srgbClr val="C00000"/>
                </a:solidFill>
                <a:latin typeface="HY헤드라인M" pitchFamily="18" charset="-127"/>
                <a:ea typeface="HY헤드라인M" pitchFamily="18" charset="-127"/>
              </a:rPr>
              <a:t>KEPC</a:t>
            </a:r>
            <a:endParaRPr lang="en-US" altLang="ko-KR" sz="1800" u="sng" dirty="0">
              <a:solidFill>
                <a:srgbClr val="C00000"/>
              </a:solidFill>
              <a:latin typeface="HY헤드라인M" pitchFamily="18" charset="-127"/>
              <a:ea typeface="HY헤드라인M" pitchFamily="18" charset="-127"/>
            </a:endParaRPr>
          </a:p>
          <a:p>
            <a:pPr marL="0" indent="0">
              <a:buNone/>
            </a:pPr>
            <a:r>
              <a:rPr lang="en-US" altLang="ko-KR" sz="1800" dirty="0" smtClean="0">
                <a:latin typeface="HY헤드라인M" pitchFamily="18" charset="-127"/>
                <a:ea typeface="HY헤드라인M" pitchFamily="18" charset="-127"/>
              </a:rPr>
              <a:t>  2.1. </a:t>
            </a:r>
            <a:r>
              <a:rPr lang="en-US" altLang="ko-KR" sz="1800" dirty="0">
                <a:latin typeface="HY헤드라인M" pitchFamily="18" charset="-127"/>
                <a:ea typeface="HY헤드라인M" pitchFamily="18" charset="-127"/>
              </a:rPr>
              <a:t>Affiliated Companies of </a:t>
            </a:r>
            <a:r>
              <a:rPr lang="en-US" altLang="ko-KR" sz="1800" dirty="0" smtClean="0">
                <a:latin typeface="HY헤드라인M" pitchFamily="18" charset="-127"/>
                <a:ea typeface="HY헤드라인M" pitchFamily="18" charset="-127"/>
              </a:rPr>
              <a:t>KEPC </a:t>
            </a:r>
          </a:p>
          <a:p>
            <a:pPr marL="0" indent="0">
              <a:buNone/>
            </a:pPr>
            <a:r>
              <a:rPr lang="en-US" altLang="ko-KR" sz="1800" dirty="0" smtClean="0">
                <a:latin typeface="HY헤드라인M" pitchFamily="18" charset="-127"/>
                <a:ea typeface="HY헤드라인M" pitchFamily="18" charset="-127"/>
              </a:rPr>
              <a:t>  2.2. Annual </a:t>
            </a:r>
            <a:r>
              <a:rPr lang="en-US" altLang="ko-KR" sz="1800" dirty="0">
                <a:latin typeface="HY헤드라인M" pitchFamily="18" charset="-127"/>
                <a:ea typeface="HY헤드라인M" pitchFamily="18" charset="-127"/>
              </a:rPr>
              <a:t>Sales </a:t>
            </a:r>
            <a:r>
              <a:rPr lang="en-US" altLang="ko-KR" sz="1800" dirty="0" smtClean="0">
                <a:latin typeface="HY헤드라인M" pitchFamily="18" charset="-127"/>
                <a:ea typeface="HY헤드라인M" pitchFamily="18" charset="-127"/>
              </a:rPr>
              <a:t> </a:t>
            </a:r>
            <a:endParaRPr lang="en-US" altLang="ko-KR" sz="1800" dirty="0">
              <a:latin typeface="HY헤드라인M" pitchFamily="18" charset="-127"/>
              <a:ea typeface="HY헤드라인M" pitchFamily="18" charset="-127"/>
            </a:endParaRPr>
          </a:p>
          <a:p>
            <a:pPr marL="0" indent="0">
              <a:buNone/>
            </a:pPr>
            <a:r>
              <a:rPr lang="en-US" altLang="ko-KR" sz="1800" dirty="0" smtClean="0">
                <a:latin typeface="HY헤드라인M" pitchFamily="18" charset="-127"/>
                <a:ea typeface="HY헤드라인M" pitchFamily="18" charset="-127"/>
              </a:rPr>
              <a:t>  2.3. Location  </a:t>
            </a:r>
          </a:p>
          <a:p>
            <a:pPr marL="0" indent="0">
              <a:buNone/>
            </a:pPr>
            <a:r>
              <a:rPr lang="en-US" altLang="ko-KR" sz="1800" dirty="0" smtClean="0">
                <a:latin typeface="HY헤드라인M" pitchFamily="18" charset="-127"/>
                <a:ea typeface="HY헤드라인M" pitchFamily="18" charset="-127"/>
              </a:rPr>
              <a:t>  2.4. Business </a:t>
            </a:r>
            <a:r>
              <a:rPr lang="en-US" altLang="ko-KR" sz="1800" dirty="0">
                <a:latin typeface="HY헤드라인M" pitchFamily="18" charset="-127"/>
                <a:ea typeface="HY헤드라인M" pitchFamily="18" charset="-127"/>
              </a:rPr>
              <a:t>Field </a:t>
            </a:r>
            <a:endParaRPr lang="en-US" altLang="ko-KR" sz="1800" u="sng" dirty="0" smtClean="0">
              <a:solidFill>
                <a:srgbClr val="C00000"/>
              </a:solidFill>
              <a:latin typeface="HY헤드라인M" pitchFamily="18" charset="-127"/>
              <a:ea typeface="HY헤드라인M" pitchFamily="18" charset="-127"/>
            </a:endParaRPr>
          </a:p>
          <a:p>
            <a:pPr marL="0" indent="0">
              <a:buNone/>
            </a:pPr>
            <a:r>
              <a:rPr lang="en-US" altLang="ko-KR" sz="1800" u="sng" dirty="0" smtClean="0">
                <a:solidFill>
                  <a:srgbClr val="C00000"/>
                </a:solidFill>
                <a:latin typeface="HY헤드라인M" pitchFamily="18" charset="-127"/>
                <a:ea typeface="HY헤드라인M" pitchFamily="18" charset="-127"/>
              </a:rPr>
              <a:t>3. Sola Project</a:t>
            </a:r>
            <a:endParaRPr lang="en-US" altLang="ko-KR" sz="1800" u="sng" dirty="0">
              <a:solidFill>
                <a:srgbClr val="C00000"/>
              </a:solidFill>
              <a:latin typeface="HY헤드라인M" pitchFamily="18" charset="-127"/>
              <a:ea typeface="HY헤드라인M" pitchFamily="18" charset="-127"/>
            </a:endParaRPr>
          </a:p>
          <a:p>
            <a:pPr marL="0" indent="0">
              <a:buNone/>
            </a:pPr>
            <a:r>
              <a:rPr lang="en-US" altLang="ko-KR" sz="1800" dirty="0" smtClean="0">
                <a:latin typeface="HY헤드라인M" pitchFamily="18" charset="-127"/>
                <a:ea typeface="HY헤드라인M" pitchFamily="18" charset="-127"/>
              </a:rPr>
              <a:t>  3.1. Sola </a:t>
            </a:r>
            <a:r>
              <a:rPr lang="en-US" altLang="ko-KR" sz="1800" dirty="0">
                <a:latin typeface="HY헤드라인M" pitchFamily="18" charset="-127"/>
                <a:ea typeface="HY헤드라인M" pitchFamily="18" charset="-127"/>
              </a:rPr>
              <a:t>Project </a:t>
            </a:r>
            <a:r>
              <a:rPr lang="en-US" altLang="ko-KR" sz="1800" dirty="0" smtClean="0">
                <a:latin typeface="HY헤드라인M" pitchFamily="18" charset="-127"/>
                <a:ea typeface="HY헤드라인M" pitchFamily="18" charset="-127"/>
              </a:rPr>
              <a:t>collaboration</a:t>
            </a:r>
          </a:p>
          <a:p>
            <a:pPr marL="0" indent="0">
              <a:buNone/>
            </a:pPr>
            <a:r>
              <a:rPr lang="en-US" altLang="ko-KR" sz="1800" dirty="0">
                <a:latin typeface="HY헤드라인M" pitchFamily="18" charset="-127"/>
                <a:ea typeface="HY헤드라인M" pitchFamily="18" charset="-127"/>
              </a:rPr>
              <a:t> </a:t>
            </a:r>
            <a:r>
              <a:rPr lang="en-US" altLang="ko-KR" sz="1800" dirty="0" smtClean="0">
                <a:latin typeface="HY헤드라인M" pitchFamily="18" charset="-127"/>
                <a:ea typeface="HY헤드라인M" pitchFamily="18" charset="-127"/>
              </a:rPr>
              <a:t>       System</a:t>
            </a:r>
          </a:p>
          <a:p>
            <a:pPr marL="0" indent="0">
              <a:buNone/>
            </a:pPr>
            <a:r>
              <a:rPr lang="en-US" altLang="ko-KR" sz="1800" dirty="0" smtClean="0">
                <a:latin typeface="HY헤드라인M" pitchFamily="18" charset="-127"/>
                <a:ea typeface="HY헤드라인M" pitchFamily="18" charset="-127"/>
              </a:rPr>
              <a:t>  3.2. </a:t>
            </a:r>
            <a:r>
              <a:rPr lang="en-US" altLang="ko-KR" sz="1800" dirty="0">
                <a:latin typeface="HY헤드라인M" pitchFamily="18" charset="-127"/>
                <a:ea typeface="HY헤드라인M" pitchFamily="18" charset="-127"/>
              </a:rPr>
              <a:t>Business performance of</a:t>
            </a:r>
          </a:p>
          <a:p>
            <a:pPr marL="0" indent="0">
              <a:buNone/>
            </a:pPr>
            <a:r>
              <a:rPr lang="en-US" altLang="ko-KR" sz="1800" dirty="0">
                <a:latin typeface="HY헤드라인M" pitchFamily="18" charset="-127"/>
                <a:ea typeface="HY헤드라인M" pitchFamily="18" charset="-127"/>
              </a:rPr>
              <a:t>        PV Structure</a:t>
            </a:r>
          </a:p>
          <a:p>
            <a:pPr marL="0" indent="0">
              <a:buNone/>
            </a:pPr>
            <a:endParaRPr lang="en-US" altLang="ko-KR" sz="1800" dirty="0">
              <a:latin typeface="HY헤드라인M" pitchFamily="18" charset="-127"/>
              <a:ea typeface="HY헤드라인M" pitchFamily="18" charset="-127"/>
            </a:endParaRPr>
          </a:p>
          <a:p>
            <a:endParaRPr lang="en-US" altLang="ko-KR" sz="1800" dirty="0">
              <a:latin typeface="HY헤드라인M" pitchFamily="18" charset="-127"/>
              <a:ea typeface="HY헤드라인M" pitchFamily="18" charset="-127"/>
            </a:endParaRPr>
          </a:p>
          <a:p>
            <a:endParaRPr lang="en-US" altLang="ko-KR" sz="1800" dirty="0">
              <a:latin typeface="HY헤드라인M" pitchFamily="18" charset="-127"/>
              <a:ea typeface="HY헤드라인M" pitchFamily="18" charset="-127"/>
            </a:endParaRPr>
          </a:p>
          <a:p>
            <a:pPr marL="0" indent="0">
              <a:buNone/>
            </a:pPr>
            <a:endParaRPr lang="en-US" altLang="ko-KR" sz="1800" dirty="0">
              <a:latin typeface="HY헤드라인M" pitchFamily="18" charset="-127"/>
              <a:ea typeface="HY헤드라인M" pitchFamily="18" charset="-127"/>
            </a:endParaRPr>
          </a:p>
          <a:p>
            <a:endParaRPr lang="en-US" altLang="ko-KR" sz="1800" dirty="0">
              <a:latin typeface="HY헤드라인M" pitchFamily="18" charset="-127"/>
              <a:ea typeface="HY헤드라인M" pitchFamily="18" charset="-127"/>
            </a:endParaRPr>
          </a:p>
          <a:p>
            <a:endParaRPr lang="en-US" altLang="ko-KR" sz="1800" dirty="0" smtClean="0">
              <a:latin typeface="HY헤드라인M" pitchFamily="18" charset="-127"/>
              <a:ea typeface="HY헤드라인M" pitchFamily="18" charset="-127"/>
            </a:endParaRPr>
          </a:p>
          <a:p>
            <a:endParaRPr lang="en-US" altLang="ko-KR" sz="1800" dirty="0">
              <a:latin typeface="HY헤드라인M" pitchFamily="18" charset="-127"/>
              <a:ea typeface="HY헤드라인M" pitchFamily="18" charset="-127"/>
            </a:endParaRPr>
          </a:p>
          <a:p>
            <a:endParaRPr lang="en-US" altLang="ko-KR" dirty="0" smtClean="0">
              <a:latin typeface="HY헤드라인M" pitchFamily="18" charset="-127"/>
              <a:ea typeface="HY헤드라인M" pitchFamily="18" charset="-127"/>
            </a:endParaRPr>
          </a:p>
        </p:txBody>
      </p:sp>
      <p:sp>
        <p:nvSpPr>
          <p:cNvPr id="2" name="직사각형 1"/>
          <p:cNvSpPr/>
          <p:nvPr/>
        </p:nvSpPr>
        <p:spPr>
          <a:xfrm>
            <a:off x="4256760" y="780472"/>
            <a:ext cx="184731" cy="369332"/>
          </a:xfrm>
          <a:prstGeom prst="rect">
            <a:avLst/>
          </a:prstGeom>
        </p:spPr>
        <p:txBody>
          <a:bodyPr wrap="none">
            <a:spAutoFit/>
          </a:bodyPr>
          <a:lstStyle/>
          <a:p>
            <a:endParaRPr lang="en-US" altLang="ko-KR" dirty="0"/>
          </a:p>
        </p:txBody>
      </p:sp>
      <p:sp>
        <p:nvSpPr>
          <p:cNvPr id="25" name="텍스트 개체 틀 61"/>
          <p:cNvSpPr txBox="1">
            <a:spLocks/>
          </p:cNvSpPr>
          <p:nvPr/>
        </p:nvSpPr>
        <p:spPr>
          <a:xfrm>
            <a:off x="694859" y="1975308"/>
            <a:ext cx="3740498" cy="4294864"/>
          </a:xfrm>
          <a:prstGeom prst="rect">
            <a:avLst/>
          </a:prstGeom>
        </p:spPr>
        <p:txBody>
          <a:bodyPr/>
          <a:lstStyle>
            <a:lvl1pPr marL="228600" indent="-228600" algn="l" rtl="0" eaLnBrk="0" fontAlgn="base" latinLnBrk="1"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latinLnBrk="1"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latinLnBrk="1"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latinLnBrk="1"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latinLnBrk="1"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ko-KR" sz="1800" u="sng" dirty="0" smtClean="0">
                <a:solidFill>
                  <a:srgbClr val="C00000"/>
                </a:solidFill>
                <a:latin typeface="HY헤드라인M" pitchFamily="18" charset="-127"/>
                <a:ea typeface="HY헤드라인M" pitchFamily="18" charset="-127"/>
              </a:rPr>
              <a:t>1. KEPC company profile</a:t>
            </a:r>
          </a:p>
          <a:p>
            <a:pPr marL="0" indent="0">
              <a:buNone/>
            </a:pPr>
            <a:r>
              <a:rPr lang="en-US" altLang="ko-KR" sz="1800" dirty="0" smtClean="0">
                <a:latin typeface="HY헤드라인M" pitchFamily="18" charset="-127"/>
                <a:ea typeface="HY헤드라인M" pitchFamily="18" charset="-127"/>
              </a:rPr>
              <a:t>  1.1. Introduction</a:t>
            </a:r>
          </a:p>
          <a:p>
            <a:pPr marL="0" indent="0">
              <a:buNone/>
            </a:pPr>
            <a:r>
              <a:rPr lang="en-US" altLang="ko-KR" sz="1800" dirty="0" smtClean="0">
                <a:latin typeface="HY헤드라인M" pitchFamily="18" charset="-127"/>
                <a:ea typeface="HY헤드라인M" pitchFamily="18" charset="-127"/>
              </a:rPr>
              <a:t>  1.2. Organization </a:t>
            </a:r>
            <a:endParaRPr lang="en-US" altLang="ko-KR" sz="1800" dirty="0">
              <a:latin typeface="HY헤드라인M" pitchFamily="18" charset="-127"/>
              <a:ea typeface="HY헤드라인M" pitchFamily="18" charset="-127"/>
            </a:endParaRPr>
          </a:p>
          <a:p>
            <a:pPr marL="0" indent="0">
              <a:buNone/>
            </a:pPr>
            <a:r>
              <a:rPr lang="en-US" altLang="ko-KR" sz="1800" dirty="0" smtClean="0">
                <a:latin typeface="HY헤드라인M" pitchFamily="18" charset="-127"/>
                <a:ea typeface="HY헤드라인M" pitchFamily="18" charset="-127"/>
              </a:rPr>
              <a:t>  1.3. Company Overview</a:t>
            </a:r>
          </a:p>
          <a:p>
            <a:pPr marL="0" indent="0">
              <a:buNone/>
            </a:pPr>
            <a:r>
              <a:rPr lang="en-US" altLang="ko-KR" sz="1800" dirty="0" smtClean="0">
                <a:latin typeface="HY헤드라인M" pitchFamily="18" charset="-127"/>
                <a:ea typeface="HY헤드라인M" pitchFamily="18" charset="-127"/>
              </a:rPr>
              <a:t>  1.4. History </a:t>
            </a:r>
          </a:p>
          <a:p>
            <a:pPr marL="0" indent="0">
              <a:buNone/>
            </a:pPr>
            <a:r>
              <a:rPr lang="en-US" altLang="ko-KR" sz="1800" dirty="0" smtClean="0">
                <a:latin typeface="HY헤드라인M" pitchFamily="18" charset="-127"/>
                <a:ea typeface="HY헤드라인M" pitchFamily="18" charset="-127"/>
              </a:rPr>
              <a:t>  1.5. Annual Sale</a:t>
            </a:r>
            <a:endParaRPr lang="en-US" altLang="ko-KR" sz="1800" dirty="0">
              <a:latin typeface="HY헤드라인M" pitchFamily="18" charset="-127"/>
              <a:ea typeface="HY헤드라인M" pitchFamily="18" charset="-127"/>
            </a:endParaRPr>
          </a:p>
          <a:p>
            <a:pPr marL="0" indent="0">
              <a:buNone/>
            </a:pPr>
            <a:r>
              <a:rPr lang="en-US" altLang="ko-KR" sz="1800" dirty="0" smtClean="0">
                <a:latin typeface="HY헤드라인M" pitchFamily="18" charset="-127"/>
                <a:ea typeface="HY헤드라인M" pitchFamily="18" charset="-127"/>
              </a:rPr>
              <a:t>  1.6. Business Fields</a:t>
            </a:r>
            <a:endParaRPr lang="en-US" altLang="ko-KR" sz="1800" dirty="0">
              <a:latin typeface="HY헤드라인M" pitchFamily="18" charset="-127"/>
              <a:ea typeface="HY헤드라인M" pitchFamily="18" charset="-127"/>
            </a:endParaRPr>
          </a:p>
          <a:p>
            <a:pPr marL="0" indent="0">
              <a:buNone/>
            </a:pPr>
            <a:r>
              <a:rPr lang="en-US" altLang="ko-KR" sz="1800" dirty="0" smtClean="0">
                <a:latin typeface="HY헤드라인M" pitchFamily="18" charset="-127"/>
                <a:ea typeface="HY헤드라인M" pitchFamily="18" charset="-127"/>
              </a:rPr>
              <a:t>  1.7. Products </a:t>
            </a:r>
            <a:endParaRPr lang="en-US" altLang="ko-KR" sz="1800" dirty="0">
              <a:latin typeface="HY헤드라인M" pitchFamily="18" charset="-127"/>
              <a:ea typeface="HY헤드라인M" pitchFamily="18" charset="-127"/>
            </a:endParaRPr>
          </a:p>
          <a:p>
            <a:pPr marL="0" indent="0">
              <a:buNone/>
            </a:pPr>
            <a:r>
              <a:rPr lang="en-US" altLang="ko-KR" sz="1800" dirty="0" smtClean="0">
                <a:latin typeface="HY헤드라인M" pitchFamily="18" charset="-127"/>
                <a:ea typeface="HY헤드라인M" pitchFamily="18" charset="-127"/>
              </a:rPr>
              <a:t>  1.8. Major Customer</a:t>
            </a:r>
            <a:endParaRPr lang="en-US" altLang="ko-KR" sz="1800" dirty="0">
              <a:latin typeface="HY헤드라인M" pitchFamily="18" charset="-127"/>
              <a:ea typeface="HY헤드라인M" pitchFamily="18" charset="-127"/>
            </a:endParaRPr>
          </a:p>
          <a:p>
            <a:pPr marL="0" indent="0">
              <a:buNone/>
            </a:pPr>
            <a:r>
              <a:rPr lang="en-US" altLang="ko-KR" sz="1800" dirty="0" smtClean="0">
                <a:latin typeface="HY헤드라인M" pitchFamily="18" charset="-127"/>
                <a:ea typeface="HY헤드라인M" pitchFamily="18" charset="-127"/>
              </a:rPr>
              <a:t>  1.9. Certificate </a:t>
            </a:r>
            <a:endParaRPr lang="en-US" altLang="ko-KR" sz="1800" dirty="0">
              <a:latin typeface="HY헤드라인M" pitchFamily="18" charset="-127"/>
              <a:ea typeface="HY헤드라인M" pitchFamily="18" charset="-127"/>
            </a:endParaRPr>
          </a:p>
          <a:p>
            <a:endParaRPr lang="en-US" altLang="ko-KR" sz="1800" dirty="0">
              <a:latin typeface="HY헤드라인M" pitchFamily="18" charset="-127"/>
              <a:ea typeface="HY헤드라인M" pitchFamily="18" charset="-127"/>
            </a:endParaRPr>
          </a:p>
          <a:p>
            <a:endParaRPr lang="en-US" altLang="ko-KR" sz="1800" dirty="0">
              <a:latin typeface="HY헤드라인M" pitchFamily="18" charset="-127"/>
              <a:ea typeface="HY헤드라인M" pitchFamily="18" charset="-127"/>
            </a:endParaRPr>
          </a:p>
          <a:p>
            <a:endParaRPr lang="en-US" altLang="ko-KR" sz="1800" dirty="0">
              <a:latin typeface="HY헤드라인M" pitchFamily="18" charset="-127"/>
              <a:ea typeface="HY헤드라인M" pitchFamily="18" charset="-127"/>
            </a:endParaRPr>
          </a:p>
          <a:p>
            <a:endParaRPr lang="en-US" altLang="ko-KR" sz="1800" dirty="0">
              <a:latin typeface="HY헤드라인M" pitchFamily="18" charset="-127"/>
              <a:ea typeface="HY헤드라인M" pitchFamily="18" charset="-127"/>
            </a:endParaRPr>
          </a:p>
          <a:p>
            <a:endParaRPr lang="en-US" altLang="ko-KR" sz="1800" dirty="0">
              <a:latin typeface="HY헤드라인M" pitchFamily="18" charset="-127"/>
              <a:ea typeface="HY헤드라인M" pitchFamily="18" charset="-127"/>
            </a:endParaRPr>
          </a:p>
          <a:p>
            <a:endParaRPr lang="en-US" altLang="ko-KR" sz="1800" dirty="0" smtClean="0">
              <a:latin typeface="HY헤드라인M" pitchFamily="18" charset="-127"/>
              <a:ea typeface="HY헤드라인M" pitchFamily="18" charset="-127"/>
            </a:endParaRPr>
          </a:p>
          <a:p>
            <a:endParaRPr lang="en-US" altLang="ko-KR" sz="1800" dirty="0">
              <a:latin typeface="HY헤드라인M" pitchFamily="18" charset="-127"/>
              <a:ea typeface="HY헤드라인M" pitchFamily="18" charset="-127"/>
            </a:endParaRPr>
          </a:p>
          <a:p>
            <a:endParaRPr lang="en-US" altLang="ko-KR" dirty="0" smtClean="0">
              <a:latin typeface="HY헤드라인M" pitchFamily="18" charset="-127"/>
              <a:ea typeface="HY헤드라인M" pitchFamily="18" charset="-127"/>
            </a:endParaRPr>
          </a:p>
        </p:txBody>
      </p:sp>
      <p:sp>
        <p:nvSpPr>
          <p:cNvPr id="12" name="텍스트 개체 틀 66"/>
          <p:cNvSpPr txBox="1">
            <a:spLocks/>
          </p:cNvSpPr>
          <p:nvPr/>
        </p:nvSpPr>
        <p:spPr>
          <a:xfrm>
            <a:off x="643746" y="6600825"/>
            <a:ext cx="1857914" cy="257175"/>
          </a:xfrm>
          <a:prstGeom prst="rect">
            <a:avLst/>
          </a:prstGeom>
        </p:spPr>
        <p:txBody>
          <a:bodyPr vert="horz" lIns="91440" tIns="45720" rIns="91440" bIns="45720" rtlCol="0" anchor="ctr"/>
          <a:lstStyle>
            <a:defPPr>
              <a:defRPr lang="ko-KR"/>
            </a:defPPr>
            <a:lvl1pPr algn="ctr" rtl="0" fontAlgn="auto" latinLnBrk="1">
              <a:spcBef>
                <a:spcPts val="0"/>
              </a:spcBef>
              <a:spcAft>
                <a:spcPts val="0"/>
              </a:spcAft>
              <a:defRPr kumimoji="0" sz="1200" kern="1200">
                <a:solidFill>
                  <a:schemeClr val="tx1">
                    <a:tint val="75000"/>
                  </a:schemeClr>
                </a:solidFill>
                <a:latin typeface="+mn-lt"/>
                <a:ea typeface="+mn-ea"/>
                <a:cs typeface="+mn-cs"/>
              </a:defRPr>
            </a:lvl1pPr>
            <a:lvl2pPr marL="457200" algn="l" rtl="0" fontAlgn="base" latinLnBrk="1">
              <a:spcBef>
                <a:spcPct val="0"/>
              </a:spcBef>
              <a:spcAft>
                <a:spcPct val="0"/>
              </a:spcAft>
              <a:defRPr kumimoji="1" kern="1200">
                <a:solidFill>
                  <a:schemeClr val="tx1"/>
                </a:solidFill>
                <a:latin typeface="굴림" charset="-127"/>
                <a:ea typeface="굴림" charset="-127"/>
                <a:cs typeface="+mn-cs"/>
              </a:defRPr>
            </a:lvl2pPr>
            <a:lvl3pPr marL="914400" algn="l" rtl="0" fontAlgn="base" latinLnBrk="1">
              <a:spcBef>
                <a:spcPct val="0"/>
              </a:spcBef>
              <a:spcAft>
                <a:spcPct val="0"/>
              </a:spcAft>
              <a:defRPr kumimoji="1" kern="1200">
                <a:solidFill>
                  <a:schemeClr val="tx1"/>
                </a:solidFill>
                <a:latin typeface="굴림" charset="-127"/>
                <a:ea typeface="굴림" charset="-127"/>
                <a:cs typeface="+mn-cs"/>
              </a:defRPr>
            </a:lvl3pPr>
            <a:lvl4pPr marL="1371600" algn="l" rtl="0" fontAlgn="base" latinLnBrk="1">
              <a:spcBef>
                <a:spcPct val="0"/>
              </a:spcBef>
              <a:spcAft>
                <a:spcPct val="0"/>
              </a:spcAft>
              <a:defRPr kumimoji="1" kern="1200">
                <a:solidFill>
                  <a:schemeClr val="tx1"/>
                </a:solidFill>
                <a:latin typeface="굴림" charset="-127"/>
                <a:ea typeface="굴림" charset="-127"/>
                <a:cs typeface="+mn-cs"/>
              </a:defRPr>
            </a:lvl4pPr>
            <a:lvl5pPr marL="1828800" algn="l" rtl="0" fontAlgn="base" latinLnBrk="1">
              <a:spcBef>
                <a:spcPct val="0"/>
              </a:spcBef>
              <a:spcAft>
                <a:spcPct val="0"/>
              </a:spcAft>
              <a:defRPr kumimoji="1" kern="1200">
                <a:solidFill>
                  <a:schemeClr val="tx1"/>
                </a:solidFill>
                <a:latin typeface="굴림" charset="-127"/>
                <a:ea typeface="굴림" charset="-127"/>
                <a:cs typeface="+mn-cs"/>
              </a:defRPr>
            </a:lvl5pPr>
            <a:lvl6pPr marL="2286000" algn="l" defTabSz="914400" rtl="0" eaLnBrk="1" latinLnBrk="1" hangingPunct="1">
              <a:defRPr kumimoji="1" kern="1200">
                <a:solidFill>
                  <a:schemeClr val="tx1"/>
                </a:solidFill>
                <a:latin typeface="굴림" charset="-127"/>
                <a:ea typeface="굴림" charset="-127"/>
                <a:cs typeface="+mn-cs"/>
              </a:defRPr>
            </a:lvl6pPr>
            <a:lvl7pPr marL="2743200" algn="l" defTabSz="914400" rtl="0" eaLnBrk="1" latinLnBrk="1" hangingPunct="1">
              <a:defRPr kumimoji="1" kern="1200">
                <a:solidFill>
                  <a:schemeClr val="tx1"/>
                </a:solidFill>
                <a:latin typeface="굴림" charset="-127"/>
                <a:ea typeface="굴림" charset="-127"/>
                <a:cs typeface="+mn-cs"/>
              </a:defRPr>
            </a:lvl7pPr>
            <a:lvl8pPr marL="3200400" algn="l" defTabSz="914400" rtl="0" eaLnBrk="1" latinLnBrk="1" hangingPunct="1">
              <a:defRPr kumimoji="1" kern="1200">
                <a:solidFill>
                  <a:schemeClr val="tx1"/>
                </a:solidFill>
                <a:latin typeface="굴림" charset="-127"/>
                <a:ea typeface="굴림" charset="-127"/>
                <a:cs typeface="+mn-cs"/>
              </a:defRPr>
            </a:lvl8pPr>
            <a:lvl9pPr marL="3657600" algn="l" defTabSz="914400" rtl="0" eaLnBrk="1" latinLnBrk="1" hangingPunct="1">
              <a:defRPr kumimoji="1" kern="1200">
                <a:solidFill>
                  <a:schemeClr val="tx1"/>
                </a:solidFill>
                <a:latin typeface="굴림" charset="-127"/>
                <a:ea typeface="굴림" charset="-127"/>
                <a:cs typeface="+mn-cs"/>
              </a:defRPr>
            </a:lvl9pPr>
          </a:lstStyle>
          <a:p>
            <a:r>
              <a:rPr lang="en-US" altLang="ko-KR" dirty="0" smtClean="0">
                <a:solidFill>
                  <a:srgbClr val="1C4ACA"/>
                </a:solidFill>
              </a:rPr>
              <a:t>Korea EPC company</a:t>
            </a:r>
            <a:endParaRPr lang="ko-KR" altLang="en-US" dirty="0">
              <a:solidFill>
                <a:srgbClr val="1C4ACA"/>
              </a:solidFill>
            </a:endParaRPr>
          </a:p>
        </p:txBody>
      </p:sp>
      <p:pic>
        <p:nvPicPr>
          <p:cNvPr id="1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858" y="6639478"/>
            <a:ext cx="578508" cy="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텍스트 개체 틀 66"/>
          <p:cNvSpPr>
            <a:spLocks noGrp="1"/>
          </p:cNvSpPr>
          <p:nvPr>
            <p:ph type="body" sz="quarter" idx="11"/>
          </p:nvPr>
        </p:nvSpPr>
        <p:spPr>
          <a:xfrm>
            <a:off x="643746" y="6600825"/>
            <a:ext cx="1857914" cy="257175"/>
          </a:xfrm>
        </p:spPr>
        <p:txBody>
          <a:bodyPr/>
          <a:lstStyle/>
          <a:p>
            <a:r>
              <a:rPr lang="en-US" altLang="ko-KR" dirty="0" smtClean="0"/>
              <a:t>Korea EPC company</a:t>
            </a:r>
            <a:endParaRPr lang="ko-KR" altLang="en-US" dirty="0"/>
          </a:p>
        </p:txBody>
      </p:sp>
      <p:sp>
        <p:nvSpPr>
          <p:cNvPr id="68" name="텍스트 개체 틀 67"/>
          <p:cNvSpPr>
            <a:spLocks noGrp="1"/>
          </p:cNvSpPr>
          <p:nvPr>
            <p:ph type="body" sz="quarter" idx="17"/>
          </p:nvPr>
        </p:nvSpPr>
        <p:spPr/>
        <p:txBody>
          <a:bodyPr/>
          <a:lstStyle/>
          <a:p>
            <a:endParaRPr lang="ko-KR" altLang="en-US" dirty="0"/>
          </a:p>
        </p:txBody>
      </p:sp>
      <p:sp>
        <p:nvSpPr>
          <p:cNvPr id="62" name="텍스트 개체 틀 61"/>
          <p:cNvSpPr>
            <a:spLocks noGrp="1"/>
          </p:cNvSpPr>
          <p:nvPr>
            <p:ph type="body" sz="quarter" idx="16"/>
          </p:nvPr>
        </p:nvSpPr>
        <p:spPr>
          <a:xfrm>
            <a:off x="337868" y="413708"/>
            <a:ext cx="6210300" cy="428625"/>
          </a:xfrm>
        </p:spPr>
        <p:txBody>
          <a:bodyPr/>
          <a:lstStyle/>
          <a:p>
            <a:r>
              <a:rPr lang="en-US" altLang="ko-KR" dirty="0" smtClean="0">
                <a:latin typeface="HY헤드라인M" pitchFamily="18" charset="-127"/>
                <a:ea typeface="HY헤드라인M" pitchFamily="18" charset="-127"/>
              </a:rPr>
              <a:t>Sola </a:t>
            </a:r>
            <a:r>
              <a:rPr lang="en-US" altLang="ko-KR" dirty="0">
                <a:latin typeface="HY헤드라인M" pitchFamily="18" charset="-127"/>
                <a:ea typeface="HY헤드라인M" pitchFamily="18" charset="-127"/>
              </a:rPr>
              <a:t>Project collaboration </a:t>
            </a:r>
            <a:r>
              <a:rPr lang="en-US" altLang="ko-KR" dirty="0" smtClean="0">
                <a:latin typeface="HY헤드라인M" pitchFamily="18" charset="-127"/>
                <a:ea typeface="HY헤드라인M" pitchFamily="18" charset="-127"/>
              </a:rPr>
              <a:t>System</a:t>
            </a:r>
            <a:endParaRPr lang="en-US" altLang="ko-KR" dirty="0">
              <a:latin typeface="HY헤드라인M" pitchFamily="18" charset="-127"/>
              <a:ea typeface="HY헤드라인M" pitchFamily="18" charset="-127"/>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858" y="6639478"/>
            <a:ext cx="578508" cy="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AutoShape 10"/>
          <p:cNvSpPr>
            <a:spLocks noChangeArrowheads="1"/>
          </p:cNvSpPr>
          <p:nvPr/>
        </p:nvSpPr>
        <p:spPr bwMode="auto">
          <a:xfrm>
            <a:off x="237506" y="1052748"/>
            <a:ext cx="8777636" cy="5271785"/>
          </a:xfrm>
          <a:prstGeom prst="roundRect">
            <a:avLst>
              <a:gd name="adj" fmla="val 7102"/>
            </a:avLst>
          </a:prstGeom>
          <a:gradFill>
            <a:gsLst>
              <a:gs pos="0">
                <a:srgbClr val="352A4A"/>
              </a:gs>
              <a:gs pos="80000">
                <a:srgbClr val="3F3257"/>
              </a:gs>
              <a:gs pos="100000">
                <a:srgbClr val="4F3F6D"/>
              </a:gs>
            </a:gsLst>
          </a:gradFill>
          <a:ln>
            <a:solidFill>
              <a:srgbClr val="3F3257"/>
            </a:solid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ko-KR" altLang="en-US" dirty="0">
              <a:latin typeface="맑은 고딕" pitchFamily="50" charset="-127"/>
              <a:ea typeface="맑은 고딕" pitchFamily="50" charset="-127"/>
            </a:endParaRPr>
          </a:p>
        </p:txBody>
      </p:sp>
      <p:sp>
        <p:nvSpPr>
          <p:cNvPr id="77" name="AutoShape 15"/>
          <p:cNvSpPr>
            <a:spLocks noChangeArrowheads="1"/>
          </p:cNvSpPr>
          <p:nvPr/>
        </p:nvSpPr>
        <p:spPr bwMode="auto">
          <a:xfrm>
            <a:off x="326022" y="1306736"/>
            <a:ext cx="8509220" cy="4763808"/>
          </a:xfrm>
          <a:prstGeom prst="roundRect">
            <a:avLst>
              <a:gd name="adj" fmla="val 7921"/>
            </a:avLst>
          </a:prstGeom>
          <a:solidFill>
            <a:srgbClr val="FFFFFF"/>
          </a:solidFill>
          <a:ln w="9525">
            <a:noFill/>
            <a:miter lim="800000"/>
            <a:headEnd/>
            <a:tailEnd/>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dirty="0"/>
          </a:p>
        </p:txBody>
      </p:sp>
      <p:sp>
        <p:nvSpPr>
          <p:cNvPr id="2" name="직사각형 1"/>
          <p:cNvSpPr/>
          <p:nvPr/>
        </p:nvSpPr>
        <p:spPr>
          <a:xfrm>
            <a:off x="720818" y="1659015"/>
            <a:ext cx="3774776" cy="4339650"/>
          </a:xfrm>
          <a:prstGeom prst="rect">
            <a:avLst/>
          </a:prstGeom>
        </p:spPr>
        <p:txBody>
          <a:bodyPr wrap="square">
            <a:spAutoFit/>
          </a:bodyPr>
          <a:lstStyle/>
          <a:p>
            <a:endParaRPr lang="en-US" altLang="ko-KR" sz="1200" dirty="0"/>
          </a:p>
          <a:p>
            <a:r>
              <a:rPr lang="en-US" altLang="ko-KR" sz="1200" dirty="0"/>
              <a:t>Based on more than 20 years of experience in the pipe industry, we are expanding our business into the construction of solar power plants. In particular, we are designing a solar power plant in cooperation with </a:t>
            </a:r>
            <a:r>
              <a:rPr lang="en-US" altLang="ko-KR" sz="1200" dirty="0" err="1" smtClean="0"/>
              <a:t>Kunhwa</a:t>
            </a:r>
            <a:r>
              <a:rPr lang="en-US" altLang="ko-KR" sz="1200" dirty="0"/>
              <a:t>. </a:t>
            </a:r>
            <a:r>
              <a:rPr lang="en-US" altLang="ko-KR" sz="1200" dirty="0" err="1" smtClean="0"/>
              <a:t>Kunhwa</a:t>
            </a:r>
            <a:r>
              <a:rPr lang="en-US" altLang="ko-KR" sz="1200" dirty="0" smtClean="0"/>
              <a:t> </a:t>
            </a:r>
            <a:r>
              <a:rPr lang="en-US" altLang="ko-KR" sz="1200" dirty="0"/>
              <a:t>is a global engineering company with annual turnover of more than </a:t>
            </a:r>
            <a:r>
              <a:rPr lang="en-US" altLang="ko-KR" sz="1200" dirty="0" smtClean="0"/>
              <a:t>250 million US</a:t>
            </a:r>
            <a:r>
              <a:rPr lang="en-US" altLang="ko-KR" sz="1200" dirty="0"/>
              <a:t>$. </a:t>
            </a:r>
            <a:r>
              <a:rPr lang="en-US" altLang="ko-KR" sz="1200" dirty="0" err="1"/>
              <a:t>Kunhwa</a:t>
            </a:r>
            <a:r>
              <a:rPr lang="en-US" altLang="ko-KR" sz="1200" dirty="0"/>
              <a:t> has many years of engineering experience in transportation, waterworks, sewerage, land development, urban development, energy environment, and geology</a:t>
            </a:r>
            <a:r>
              <a:rPr lang="en-US" altLang="ko-KR" sz="1200" dirty="0" smtClean="0"/>
              <a:t>.</a:t>
            </a:r>
          </a:p>
          <a:p>
            <a:endParaRPr lang="en-US" altLang="ko-KR" sz="1200" dirty="0" smtClean="0"/>
          </a:p>
          <a:p>
            <a:r>
              <a:rPr lang="en-US" altLang="ko-KR" sz="1200" dirty="0" smtClean="0"/>
              <a:t> </a:t>
            </a:r>
            <a:r>
              <a:rPr lang="en-US" altLang="ko-KR" sz="1200" dirty="0" err="1"/>
              <a:t>Daesung</a:t>
            </a:r>
            <a:r>
              <a:rPr lang="en-US" altLang="ko-KR" sz="1200" dirty="0"/>
              <a:t> Industrial Development is in charge of civil works. </a:t>
            </a:r>
            <a:r>
              <a:rPr lang="en-US" altLang="ko-KR" sz="1200" dirty="0" err="1"/>
              <a:t>Ilsung</a:t>
            </a:r>
            <a:r>
              <a:rPr lang="en-US" altLang="ko-KR" sz="1200" dirty="0"/>
              <a:t> Industrial Development is responsible for electric works. We are in charge of construction </a:t>
            </a:r>
            <a:r>
              <a:rPr lang="en-US" altLang="ko-KR" sz="1200" dirty="0" smtClean="0"/>
              <a:t>PV- structure. </a:t>
            </a:r>
          </a:p>
          <a:p>
            <a:endParaRPr lang="en-US" altLang="ko-KR" sz="1200" dirty="0"/>
          </a:p>
          <a:p>
            <a:r>
              <a:rPr lang="en-US" altLang="ko-KR" sz="1200" dirty="0" smtClean="0"/>
              <a:t>The </a:t>
            </a:r>
            <a:r>
              <a:rPr lang="en-US" altLang="ko-KR" sz="1200" dirty="0"/>
              <a:t>top technicians in each field share their roles and achieve the best goals.</a:t>
            </a:r>
          </a:p>
          <a:p>
            <a:r>
              <a:rPr lang="en-US" altLang="ko-KR" sz="1200" dirty="0"/>
              <a:t>In particular, we are expanding our solar power plant business with the best engineers in Korea who have many </a:t>
            </a:r>
            <a:r>
              <a:rPr lang="en-US" altLang="ko-KR" sz="1200" dirty="0" smtClean="0"/>
              <a:t> </a:t>
            </a:r>
            <a:r>
              <a:rPr lang="en-US" altLang="ko-KR" sz="1200" dirty="0"/>
              <a:t>experience in Daewoo Group, LG Group, and KOSPO.</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280" y="2027259"/>
            <a:ext cx="2881843" cy="3685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71180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텍스트 개체 틀 66"/>
          <p:cNvSpPr>
            <a:spLocks noGrp="1"/>
          </p:cNvSpPr>
          <p:nvPr>
            <p:ph type="body" sz="quarter" idx="11"/>
          </p:nvPr>
        </p:nvSpPr>
        <p:spPr>
          <a:xfrm>
            <a:off x="643746" y="6600825"/>
            <a:ext cx="1857914" cy="257175"/>
          </a:xfrm>
        </p:spPr>
        <p:txBody>
          <a:bodyPr/>
          <a:lstStyle/>
          <a:p>
            <a:r>
              <a:rPr lang="en-US" altLang="ko-KR" dirty="0" smtClean="0"/>
              <a:t>Korea EPC company</a:t>
            </a:r>
            <a:endParaRPr lang="ko-KR" altLang="en-US" dirty="0"/>
          </a:p>
        </p:txBody>
      </p:sp>
      <p:sp>
        <p:nvSpPr>
          <p:cNvPr id="68" name="텍스트 개체 틀 67"/>
          <p:cNvSpPr>
            <a:spLocks noGrp="1"/>
          </p:cNvSpPr>
          <p:nvPr>
            <p:ph type="body" sz="quarter" idx="17"/>
          </p:nvPr>
        </p:nvSpPr>
        <p:spPr/>
        <p:txBody>
          <a:bodyPr/>
          <a:lstStyle/>
          <a:p>
            <a:endParaRPr lang="ko-KR" altLang="en-US" dirty="0"/>
          </a:p>
        </p:txBody>
      </p:sp>
      <p:sp>
        <p:nvSpPr>
          <p:cNvPr id="62" name="텍스트 개체 틀 61"/>
          <p:cNvSpPr>
            <a:spLocks noGrp="1"/>
          </p:cNvSpPr>
          <p:nvPr>
            <p:ph type="body" sz="quarter" idx="16"/>
          </p:nvPr>
        </p:nvSpPr>
        <p:spPr>
          <a:xfrm>
            <a:off x="337868" y="413708"/>
            <a:ext cx="6210300" cy="428625"/>
          </a:xfrm>
        </p:spPr>
        <p:txBody>
          <a:bodyPr/>
          <a:lstStyle/>
          <a:p>
            <a:r>
              <a:rPr lang="en-US" altLang="ko-KR" dirty="0" smtClean="0">
                <a:latin typeface="HY헤드라인M" pitchFamily="18" charset="-127"/>
                <a:ea typeface="HY헤드라인M" pitchFamily="18" charset="-127"/>
              </a:rPr>
              <a:t>2.5. Business </a:t>
            </a:r>
            <a:r>
              <a:rPr lang="en-US" altLang="ko-KR" dirty="0">
                <a:latin typeface="HY헤드라인M" pitchFamily="18" charset="-127"/>
                <a:ea typeface="HY헤드라인M" pitchFamily="18" charset="-127"/>
              </a:rPr>
              <a:t>performance of PV Structure</a:t>
            </a:r>
          </a:p>
          <a:p>
            <a:endParaRPr lang="en-US" altLang="ko-KR" dirty="0" smtClean="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858" y="6639478"/>
            <a:ext cx="578508" cy="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직사각형 76"/>
          <p:cNvSpPr/>
          <p:nvPr/>
        </p:nvSpPr>
        <p:spPr>
          <a:xfrm>
            <a:off x="4478779" y="4960810"/>
            <a:ext cx="3122201" cy="1469586"/>
          </a:xfrm>
          <a:prstGeom prst="rect">
            <a:avLst/>
          </a:prstGeom>
          <a:solidFill>
            <a:srgbClr val="8A8D8E"/>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ko-KR" altLang="en-US" dirty="0"/>
          </a:p>
        </p:txBody>
      </p:sp>
      <p:sp>
        <p:nvSpPr>
          <p:cNvPr id="78" name="직사각형 77"/>
          <p:cNvSpPr/>
          <p:nvPr/>
        </p:nvSpPr>
        <p:spPr>
          <a:xfrm>
            <a:off x="4462859" y="1222582"/>
            <a:ext cx="3138122" cy="1359752"/>
          </a:xfrm>
          <a:prstGeom prst="rect">
            <a:avLst/>
          </a:prstGeom>
          <a:solidFill>
            <a:srgbClr val="8A8D8E"/>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ko-KR" altLang="en-US" dirty="0"/>
          </a:p>
        </p:txBody>
      </p:sp>
      <p:sp>
        <p:nvSpPr>
          <p:cNvPr id="79" name="Rectangle 269"/>
          <p:cNvSpPr>
            <a:spLocks noChangeArrowheads="1"/>
          </p:cNvSpPr>
          <p:nvPr/>
        </p:nvSpPr>
        <p:spPr bwMode="auto">
          <a:xfrm>
            <a:off x="2838565" y="2734205"/>
            <a:ext cx="2071702" cy="21230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1" hangingPunct="1">
              <a:lnSpc>
                <a:spcPct val="130000"/>
              </a:lnSpc>
              <a:spcBef>
                <a:spcPct val="0"/>
              </a:spcBef>
              <a:spcAft>
                <a:spcPct val="0"/>
              </a:spcAft>
              <a:buClrTx/>
              <a:buSzTx/>
              <a:buFontTx/>
              <a:buNone/>
              <a:tabLst/>
            </a:pPr>
            <a:r>
              <a:rPr kumimoji="1" lang="ko-KR" altLang="en-US" sz="1200" b="1" dirty="0" smtClean="0">
                <a:solidFill>
                  <a:schemeClr val="bg1"/>
                </a:solidFill>
                <a:latin typeface="맑은 고딕" pitchFamily="50" charset="-127"/>
                <a:ea typeface="맑은 고딕" pitchFamily="50" charset="-127"/>
                <a:cs typeface="굴림" pitchFamily="50" charset="-127"/>
              </a:rPr>
              <a:t>제목을 입력하세요</a:t>
            </a:r>
            <a:endParaRPr kumimoji="1" lang="ko-KR" sz="1200" b="0" i="0" u="none" strike="noStrike" cap="none" normalizeH="0" baseline="0" dirty="0" smtClean="0">
              <a:ln>
                <a:noFill/>
              </a:ln>
              <a:solidFill>
                <a:schemeClr val="bg1"/>
              </a:solidFill>
              <a:effectLst/>
              <a:latin typeface="굴림" pitchFamily="50" charset="-127"/>
              <a:ea typeface="굴림" pitchFamily="50" charset="-127"/>
              <a:cs typeface="굴림" pitchFamily="50" charset="-127"/>
            </a:endParaRPr>
          </a:p>
        </p:txBody>
      </p:sp>
      <p:sp>
        <p:nvSpPr>
          <p:cNvPr id="80" name="Rectangle 269"/>
          <p:cNvSpPr>
            <a:spLocks noChangeArrowheads="1"/>
          </p:cNvSpPr>
          <p:nvPr/>
        </p:nvSpPr>
        <p:spPr bwMode="auto">
          <a:xfrm>
            <a:off x="2838565" y="3729575"/>
            <a:ext cx="2071702" cy="21230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1" hangingPunct="1">
              <a:lnSpc>
                <a:spcPct val="130000"/>
              </a:lnSpc>
              <a:spcBef>
                <a:spcPct val="0"/>
              </a:spcBef>
              <a:spcAft>
                <a:spcPct val="0"/>
              </a:spcAft>
              <a:buClrTx/>
              <a:buSzTx/>
              <a:buFontTx/>
              <a:buNone/>
              <a:tabLst/>
            </a:pPr>
            <a:r>
              <a:rPr kumimoji="1" lang="ko-KR" altLang="en-US" sz="1200" b="1" dirty="0" smtClean="0">
                <a:solidFill>
                  <a:schemeClr val="bg1"/>
                </a:solidFill>
                <a:latin typeface="맑은 고딕" pitchFamily="50" charset="-127"/>
                <a:ea typeface="맑은 고딕" pitchFamily="50" charset="-127"/>
                <a:cs typeface="굴림" pitchFamily="50" charset="-127"/>
              </a:rPr>
              <a:t>제목을 입력하세요</a:t>
            </a:r>
            <a:endParaRPr kumimoji="1" lang="ko-KR" sz="1200" b="0" i="0" u="none" strike="noStrike" cap="none" normalizeH="0" baseline="0" dirty="0" smtClean="0">
              <a:ln>
                <a:noFill/>
              </a:ln>
              <a:solidFill>
                <a:schemeClr val="bg1"/>
              </a:solidFill>
              <a:effectLst/>
              <a:latin typeface="굴림" pitchFamily="50" charset="-127"/>
              <a:ea typeface="굴림" pitchFamily="50" charset="-127"/>
              <a:cs typeface="굴림" pitchFamily="50" charset="-127"/>
            </a:endParaRPr>
          </a:p>
        </p:txBody>
      </p:sp>
      <p:sp>
        <p:nvSpPr>
          <p:cNvPr id="81" name="Rectangle 269"/>
          <p:cNvSpPr>
            <a:spLocks noChangeArrowheads="1"/>
          </p:cNvSpPr>
          <p:nvPr/>
        </p:nvSpPr>
        <p:spPr bwMode="auto">
          <a:xfrm>
            <a:off x="2838565" y="3439061"/>
            <a:ext cx="2071702" cy="2847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lnSpc>
                <a:spcPct val="130000"/>
              </a:lnSpc>
              <a:spcBef>
                <a:spcPct val="0"/>
              </a:spcBef>
              <a:spcAft>
                <a:spcPct val="0"/>
              </a:spcAft>
            </a:pPr>
            <a:r>
              <a:rPr kumimoji="1" lang="en-US" altLang="ko-KR" sz="1600" b="1" dirty="0" smtClean="0">
                <a:solidFill>
                  <a:schemeClr val="bg1"/>
                </a:solidFill>
                <a:latin typeface="맑은 고딕" pitchFamily="50" charset="-127"/>
                <a:ea typeface="맑은 고딕" pitchFamily="50" charset="-127"/>
                <a:cs typeface="굴림" pitchFamily="50" charset="-127"/>
              </a:rPr>
              <a:t>3</a:t>
            </a:r>
            <a:r>
              <a:rPr kumimoji="1" lang="ko-KR" altLang="en-US" sz="1600" b="1" dirty="0" smtClean="0">
                <a:solidFill>
                  <a:schemeClr val="bg1"/>
                </a:solidFill>
                <a:latin typeface="맑은 고딕" pitchFamily="50" charset="-127"/>
                <a:ea typeface="맑은 고딕" pitchFamily="50" charset="-127"/>
                <a:cs typeface="굴림" pitchFamily="50" charset="-127"/>
              </a:rPr>
              <a:t>단계</a:t>
            </a:r>
          </a:p>
        </p:txBody>
      </p:sp>
      <p:sp>
        <p:nvSpPr>
          <p:cNvPr id="82" name="Rectangle 269"/>
          <p:cNvSpPr>
            <a:spLocks noChangeArrowheads="1"/>
          </p:cNvSpPr>
          <p:nvPr/>
        </p:nvSpPr>
        <p:spPr bwMode="auto">
          <a:xfrm>
            <a:off x="2838565" y="4758282"/>
            <a:ext cx="2071702" cy="21230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1" hangingPunct="1">
              <a:lnSpc>
                <a:spcPct val="130000"/>
              </a:lnSpc>
              <a:spcBef>
                <a:spcPct val="0"/>
              </a:spcBef>
              <a:spcAft>
                <a:spcPct val="0"/>
              </a:spcAft>
              <a:buClrTx/>
              <a:buSzTx/>
              <a:buFontTx/>
              <a:buNone/>
              <a:tabLst/>
            </a:pPr>
            <a:r>
              <a:rPr kumimoji="1" lang="ko-KR" altLang="en-US" sz="1200" b="1" dirty="0" smtClean="0">
                <a:solidFill>
                  <a:schemeClr val="bg1"/>
                </a:solidFill>
                <a:latin typeface="맑은 고딕" pitchFamily="50" charset="-127"/>
                <a:ea typeface="맑은 고딕" pitchFamily="50" charset="-127"/>
                <a:cs typeface="굴림" pitchFamily="50" charset="-127"/>
              </a:rPr>
              <a:t>제목을 입력하세요</a:t>
            </a:r>
            <a:endParaRPr kumimoji="1" lang="ko-KR" sz="1200" b="0" i="0" u="none" strike="noStrike" cap="none" normalizeH="0" baseline="0" dirty="0" smtClean="0">
              <a:ln>
                <a:noFill/>
              </a:ln>
              <a:solidFill>
                <a:schemeClr val="bg1"/>
              </a:solidFill>
              <a:effectLst/>
              <a:latin typeface="굴림" pitchFamily="50" charset="-127"/>
              <a:ea typeface="굴림" pitchFamily="50" charset="-127"/>
              <a:cs typeface="굴림" pitchFamily="50" charset="-127"/>
            </a:endParaRPr>
          </a:p>
        </p:txBody>
      </p:sp>
      <p:sp>
        <p:nvSpPr>
          <p:cNvPr id="83" name="Rectangle 269"/>
          <p:cNvSpPr>
            <a:spLocks noChangeArrowheads="1"/>
          </p:cNvSpPr>
          <p:nvPr/>
        </p:nvSpPr>
        <p:spPr bwMode="auto">
          <a:xfrm>
            <a:off x="2838565" y="4467768"/>
            <a:ext cx="2071702" cy="2847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lnSpc>
                <a:spcPct val="130000"/>
              </a:lnSpc>
              <a:spcBef>
                <a:spcPct val="0"/>
              </a:spcBef>
              <a:spcAft>
                <a:spcPct val="0"/>
              </a:spcAft>
            </a:pPr>
            <a:r>
              <a:rPr kumimoji="1" lang="ko-KR" altLang="en-US" sz="1600" b="1" dirty="0" smtClean="0">
                <a:solidFill>
                  <a:schemeClr val="bg1"/>
                </a:solidFill>
                <a:latin typeface="맑은 고딕" pitchFamily="50" charset="-127"/>
                <a:ea typeface="맑은 고딕" pitchFamily="50" charset="-127"/>
                <a:cs typeface="굴림" pitchFamily="50" charset="-127"/>
              </a:rPr>
              <a:t>최종</a:t>
            </a:r>
          </a:p>
        </p:txBody>
      </p:sp>
      <p:sp>
        <p:nvSpPr>
          <p:cNvPr id="84" name="Rectangle 198"/>
          <p:cNvSpPr>
            <a:spLocks noChangeArrowheads="1"/>
          </p:cNvSpPr>
          <p:nvPr/>
        </p:nvSpPr>
        <p:spPr bwMode="auto">
          <a:xfrm>
            <a:off x="4750735" y="1301322"/>
            <a:ext cx="1674675" cy="93871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fontAlgn="base"/>
            <a:r>
              <a:rPr lang="en-US" altLang="ko-KR" sz="1600" u="sng" dirty="0">
                <a:solidFill>
                  <a:schemeClr val="bg1"/>
                </a:solidFill>
                <a:latin typeface="HY헤드라인M" pitchFamily="18" charset="-127"/>
                <a:ea typeface="HY헤드라인M" pitchFamily="18" charset="-127"/>
              </a:rPr>
              <a:t>■ 7.2 MW </a:t>
            </a:r>
            <a:endParaRPr lang="en-US" altLang="ko-KR" sz="1600" dirty="0">
              <a:solidFill>
                <a:schemeClr val="bg1"/>
              </a:solidFill>
              <a:latin typeface="HY헤드라인M" pitchFamily="18" charset="-127"/>
              <a:ea typeface="HY헤드라인M" pitchFamily="18" charset="-127"/>
            </a:endParaRPr>
          </a:p>
          <a:p>
            <a:pPr fontAlgn="base"/>
            <a:r>
              <a:rPr lang="en-US" altLang="ko-KR" sz="1600" dirty="0">
                <a:solidFill>
                  <a:schemeClr val="bg1"/>
                </a:solidFill>
                <a:latin typeface="HY헤드라인M" pitchFamily="18" charset="-127"/>
                <a:ea typeface="HY헤드라인M" pitchFamily="18" charset="-127"/>
              </a:rPr>
              <a:t>including 1.3MW of KY Energy</a:t>
            </a:r>
          </a:p>
          <a:p>
            <a:pPr lvl="0" fontAlgn="base">
              <a:lnSpc>
                <a:spcPct val="130000"/>
              </a:lnSpc>
              <a:spcBef>
                <a:spcPct val="0"/>
              </a:spcBef>
              <a:spcAft>
                <a:spcPct val="0"/>
              </a:spcAft>
            </a:pPr>
            <a:endParaRPr kumimoji="1" lang="en-US" altLang="ko-KR" sz="1000" dirty="0" smtClean="0">
              <a:solidFill>
                <a:srgbClr val="231916"/>
              </a:solidFill>
              <a:latin typeface="맑은 고딕" pitchFamily="50" charset="-127"/>
              <a:ea typeface="맑은 고딕" pitchFamily="50" charset="-127"/>
              <a:cs typeface="굴림" pitchFamily="50" charset="-127"/>
            </a:endParaRPr>
          </a:p>
        </p:txBody>
      </p:sp>
      <p:sp>
        <p:nvSpPr>
          <p:cNvPr id="85" name="Rectangle 269"/>
          <p:cNvSpPr>
            <a:spLocks noChangeArrowheads="1"/>
          </p:cNvSpPr>
          <p:nvPr/>
        </p:nvSpPr>
        <p:spPr bwMode="auto">
          <a:xfrm>
            <a:off x="2328239" y="2072485"/>
            <a:ext cx="2071702" cy="21230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ctr" defTabSz="914400" rtl="0" eaLnBrk="1" fontAlgn="base" latinLnBrk="1" hangingPunct="1">
              <a:lnSpc>
                <a:spcPct val="130000"/>
              </a:lnSpc>
              <a:spcBef>
                <a:spcPct val="0"/>
              </a:spcBef>
              <a:spcAft>
                <a:spcPct val="0"/>
              </a:spcAft>
              <a:buClrTx/>
              <a:buSzTx/>
              <a:buFontTx/>
              <a:buNone/>
              <a:tabLst/>
            </a:pPr>
            <a:r>
              <a:rPr kumimoji="1" lang="ko-KR" altLang="en-US" sz="1200" b="1" dirty="0" smtClean="0">
                <a:solidFill>
                  <a:schemeClr val="bg1"/>
                </a:solidFill>
                <a:latin typeface="맑은 고딕" pitchFamily="50" charset="-127"/>
                <a:ea typeface="맑은 고딕" pitchFamily="50" charset="-127"/>
                <a:cs typeface="굴림" pitchFamily="50" charset="-127"/>
              </a:rPr>
              <a:t>제목을 입력하세요</a:t>
            </a:r>
            <a:endParaRPr kumimoji="1" lang="ko-KR" sz="1200" b="0" i="0" u="none" strike="noStrike" cap="none" normalizeH="0" baseline="0" dirty="0" smtClean="0">
              <a:ln>
                <a:noFill/>
              </a:ln>
              <a:solidFill>
                <a:schemeClr val="bg1"/>
              </a:solidFill>
              <a:effectLst/>
              <a:latin typeface="굴림" pitchFamily="50" charset="-127"/>
              <a:ea typeface="굴림" pitchFamily="50" charset="-127"/>
              <a:cs typeface="굴림" pitchFamily="50" charset="-127"/>
            </a:endParaRPr>
          </a:p>
        </p:txBody>
      </p:sp>
      <p:pic>
        <p:nvPicPr>
          <p:cNvPr id="8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0042" y="1222582"/>
            <a:ext cx="2902302" cy="1359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 name="직사각형 87"/>
          <p:cNvSpPr/>
          <p:nvPr/>
        </p:nvSpPr>
        <p:spPr>
          <a:xfrm>
            <a:off x="1520042" y="1122673"/>
            <a:ext cx="936104" cy="221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9" name="TextBox 88"/>
          <p:cNvSpPr txBox="1"/>
          <p:nvPr/>
        </p:nvSpPr>
        <p:spPr>
          <a:xfrm>
            <a:off x="1510524" y="1037916"/>
            <a:ext cx="936104" cy="369332"/>
          </a:xfrm>
          <a:prstGeom prst="rect">
            <a:avLst/>
          </a:prstGeom>
          <a:noFill/>
        </p:spPr>
        <p:txBody>
          <a:bodyPr wrap="square" rtlCol="0">
            <a:spAutoFit/>
          </a:bodyPr>
          <a:lstStyle/>
          <a:p>
            <a:r>
              <a:rPr lang="en-US" altLang="ko-KR" dirty="0" smtClean="0">
                <a:latin typeface="HY헤드라인M" pitchFamily="18" charset="-127"/>
                <a:ea typeface="HY헤드라인M" pitchFamily="18" charset="-127"/>
              </a:rPr>
              <a:t>2018</a:t>
            </a:r>
            <a:endParaRPr lang="ko-KR" altLang="en-US" dirty="0">
              <a:latin typeface="HY헤드라인M" pitchFamily="18" charset="-127"/>
              <a:ea typeface="HY헤드라인M" pitchFamily="18" charset="-127"/>
            </a:endParaRPr>
          </a:p>
        </p:txBody>
      </p:sp>
      <p:pic>
        <p:nvPicPr>
          <p:cNvPr id="90" name="_x231875856" descr="EMB00000d3460c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042" y="3093282"/>
            <a:ext cx="2854450" cy="147362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0042" y="2946507"/>
            <a:ext cx="963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TextBox 91"/>
          <p:cNvSpPr txBox="1"/>
          <p:nvPr/>
        </p:nvSpPr>
        <p:spPr>
          <a:xfrm>
            <a:off x="1538595" y="2868040"/>
            <a:ext cx="936104" cy="369332"/>
          </a:xfrm>
          <a:prstGeom prst="rect">
            <a:avLst/>
          </a:prstGeom>
          <a:noFill/>
        </p:spPr>
        <p:txBody>
          <a:bodyPr wrap="square" rtlCol="0">
            <a:spAutoFit/>
          </a:bodyPr>
          <a:lstStyle/>
          <a:p>
            <a:r>
              <a:rPr lang="en-US" altLang="ko-KR" dirty="0" smtClean="0">
                <a:latin typeface="HY헤드라인M" pitchFamily="18" charset="-127"/>
                <a:ea typeface="HY헤드라인M" pitchFamily="18" charset="-127"/>
              </a:rPr>
              <a:t>2017</a:t>
            </a:r>
            <a:endParaRPr lang="ko-KR" altLang="en-US" dirty="0">
              <a:latin typeface="HY헤드라인M" pitchFamily="18" charset="-127"/>
              <a:ea typeface="HY헤드라인M" pitchFamily="18" charset="-127"/>
            </a:endParaRPr>
          </a:p>
        </p:txBody>
      </p:sp>
      <p:sp>
        <p:nvSpPr>
          <p:cNvPr id="93" name="직사각형 92"/>
          <p:cNvSpPr/>
          <p:nvPr/>
        </p:nvSpPr>
        <p:spPr>
          <a:xfrm>
            <a:off x="4435939" y="3093282"/>
            <a:ext cx="3165041" cy="1374485"/>
          </a:xfrm>
          <a:prstGeom prst="rect">
            <a:avLst/>
          </a:prstGeom>
          <a:solidFill>
            <a:srgbClr val="8A8D8E"/>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ko-KR" altLang="en-US" dirty="0"/>
          </a:p>
        </p:txBody>
      </p:sp>
      <p:pic>
        <p:nvPicPr>
          <p:cNvPr id="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0042" y="4970583"/>
            <a:ext cx="2894456" cy="145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8595" y="4838572"/>
            <a:ext cx="963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 name="TextBox 95"/>
          <p:cNvSpPr txBox="1"/>
          <p:nvPr/>
        </p:nvSpPr>
        <p:spPr>
          <a:xfrm>
            <a:off x="1538595" y="4752526"/>
            <a:ext cx="792088" cy="369332"/>
          </a:xfrm>
          <a:prstGeom prst="rect">
            <a:avLst/>
          </a:prstGeom>
          <a:noFill/>
        </p:spPr>
        <p:txBody>
          <a:bodyPr wrap="square" rtlCol="0">
            <a:spAutoFit/>
          </a:bodyPr>
          <a:lstStyle/>
          <a:p>
            <a:r>
              <a:rPr lang="en-US" altLang="ko-KR" dirty="0" smtClean="0">
                <a:latin typeface="HY헤드라인M" pitchFamily="18" charset="-127"/>
                <a:ea typeface="HY헤드라인M" pitchFamily="18" charset="-127"/>
              </a:rPr>
              <a:t>2016</a:t>
            </a:r>
            <a:endParaRPr lang="ko-KR" altLang="en-US" dirty="0">
              <a:latin typeface="HY헤드라인M" pitchFamily="18" charset="-127"/>
              <a:ea typeface="HY헤드라인M" pitchFamily="18" charset="-127"/>
            </a:endParaRPr>
          </a:p>
        </p:txBody>
      </p:sp>
      <p:sp>
        <p:nvSpPr>
          <p:cNvPr id="97" name="TextBox 96"/>
          <p:cNvSpPr txBox="1"/>
          <p:nvPr/>
        </p:nvSpPr>
        <p:spPr>
          <a:xfrm>
            <a:off x="4687973" y="3223275"/>
            <a:ext cx="2650978" cy="830997"/>
          </a:xfrm>
          <a:prstGeom prst="rect">
            <a:avLst/>
          </a:prstGeom>
          <a:noFill/>
        </p:spPr>
        <p:txBody>
          <a:bodyPr wrap="square" rtlCol="0">
            <a:spAutoFit/>
          </a:bodyPr>
          <a:lstStyle/>
          <a:p>
            <a:pPr fontAlgn="base"/>
            <a:r>
              <a:rPr lang="en-US" altLang="ko-KR" sz="1600" u="sng" dirty="0">
                <a:solidFill>
                  <a:schemeClr val="bg1"/>
                </a:solidFill>
                <a:latin typeface="HY헤드라인M" pitchFamily="18" charset="-127"/>
                <a:ea typeface="HY헤드라인M" pitchFamily="18" charset="-127"/>
              </a:rPr>
              <a:t>■ 5.4 MW </a:t>
            </a:r>
            <a:endParaRPr lang="en-US" altLang="ko-KR" sz="1600" dirty="0">
              <a:solidFill>
                <a:schemeClr val="bg1"/>
              </a:solidFill>
              <a:latin typeface="HY헤드라인M" pitchFamily="18" charset="-127"/>
              <a:ea typeface="HY헤드라인M" pitchFamily="18" charset="-127"/>
            </a:endParaRPr>
          </a:p>
          <a:p>
            <a:pPr fontAlgn="base"/>
            <a:r>
              <a:rPr lang="en-US" altLang="ko-KR" sz="1600" dirty="0">
                <a:solidFill>
                  <a:schemeClr val="bg1"/>
                </a:solidFill>
                <a:latin typeface="HY헤드라인M" pitchFamily="18" charset="-127"/>
                <a:ea typeface="HY헤드라인M" pitchFamily="18" charset="-127"/>
              </a:rPr>
              <a:t>including 1MW of </a:t>
            </a:r>
            <a:r>
              <a:rPr lang="en-US" altLang="ko-KR" sz="1600" dirty="0" err="1">
                <a:solidFill>
                  <a:schemeClr val="bg1"/>
                </a:solidFill>
                <a:latin typeface="HY헤드라인M" pitchFamily="18" charset="-127"/>
                <a:ea typeface="HY헤드라인M" pitchFamily="18" charset="-127"/>
              </a:rPr>
              <a:t>DucSeong</a:t>
            </a:r>
            <a:r>
              <a:rPr lang="en-US" altLang="ko-KR" sz="1600" dirty="0">
                <a:solidFill>
                  <a:schemeClr val="bg1"/>
                </a:solidFill>
                <a:latin typeface="HY헤드라인M" pitchFamily="18" charset="-127"/>
                <a:ea typeface="HY헤드라인M" pitchFamily="18" charset="-127"/>
              </a:rPr>
              <a:t> </a:t>
            </a:r>
          </a:p>
        </p:txBody>
      </p:sp>
      <p:sp>
        <p:nvSpPr>
          <p:cNvPr id="98" name="TextBox 97"/>
          <p:cNvSpPr txBox="1"/>
          <p:nvPr/>
        </p:nvSpPr>
        <p:spPr>
          <a:xfrm>
            <a:off x="4714017" y="5029310"/>
            <a:ext cx="2624933" cy="830997"/>
          </a:xfrm>
          <a:prstGeom prst="rect">
            <a:avLst/>
          </a:prstGeom>
          <a:noFill/>
        </p:spPr>
        <p:txBody>
          <a:bodyPr wrap="square" rtlCol="0">
            <a:spAutoFit/>
          </a:bodyPr>
          <a:lstStyle/>
          <a:p>
            <a:pPr fontAlgn="base"/>
            <a:r>
              <a:rPr lang="en-US" altLang="ko-KR" sz="1600" u="sng" dirty="0">
                <a:solidFill>
                  <a:schemeClr val="bg1"/>
                </a:solidFill>
                <a:latin typeface="HY헤드라인M" pitchFamily="18" charset="-127"/>
                <a:ea typeface="HY헤드라인M" pitchFamily="18" charset="-127"/>
              </a:rPr>
              <a:t>■ 1.3 MW </a:t>
            </a:r>
            <a:endParaRPr lang="en-US" altLang="ko-KR" sz="1600" dirty="0">
              <a:solidFill>
                <a:schemeClr val="bg1"/>
              </a:solidFill>
              <a:latin typeface="HY헤드라인M" pitchFamily="18" charset="-127"/>
              <a:ea typeface="HY헤드라인M" pitchFamily="18" charset="-127"/>
            </a:endParaRPr>
          </a:p>
          <a:p>
            <a:pPr fontAlgn="base"/>
            <a:r>
              <a:rPr lang="en-US" altLang="ko-KR" sz="1600" dirty="0">
                <a:solidFill>
                  <a:schemeClr val="bg1"/>
                </a:solidFill>
                <a:latin typeface="HY헤드라인M" pitchFamily="18" charset="-127"/>
                <a:ea typeface="HY헤드라인M" pitchFamily="18" charset="-127"/>
              </a:rPr>
              <a:t>including 100MW of </a:t>
            </a:r>
            <a:r>
              <a:rPr lang="en-US" altLang="ko-KR" sz="1600" dirty="0" err="1">
                <a:solidFill>
                  <a:schemeClr val="bg1"/>
                </a:solidFill>
                <a:latin typeface="HY헤드라인M" pitchFamily="18" charset="-127"/>
                <a:ea typeface="HY헤드라인M" pitchFamily="18" charset="-127"/>
              </a:rPr>
              <a:t>YongJeo</a:t>
            </a:r>
            <a:r>
              <a:rPr lang="en-US" altLang="ko-KR" sz="1600" dirty="0">
                <a:solidFill>
                  <a:schemeClr val="bg1"/>
                </a:solidFill>
                <a:latin typeface="HY헤드라인M" pitchFamily="18" charset="-127"/>
                <a:ea typeface="HY헤드라인M" pitchFamily="18" charset="-127"/>
              </a:rPr>
              <a:t> #2 </a:t>
            </a:r>
          </a:p>
        </p:txBody>
      </p:sp>
    </p:spTree>
    <p:extLst>
      <p:ext uri="{BB962C8B-B14F-4D97-AF65-F5344CB8AC3E}">
        <p14:creationId xmlns:p14="http://schemas.microsoft.com/office/powerpoint/2010/main" val="21789591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텍스트 개체 틀 66"/>
          <p:cNvSpPr>
            <a:spLocks noGrp="1"/>
          </p:cNvSpPr>
          <p:nvPr>
            <p:ph type="body" sz="quarter" idx="11"/>
          </p:nvPr>
        </p:nvSpPr>
        <p:spPr>
          <a:xfrm>
            <a:off x="643746" y="6600825"/>
            <a:ext cx="1857914" cy="257175"/>
          </a:xfrm>
        </p:spPr>
        <p:txBody>
          <a:bodyPr/>
          <a:lstStyle/>
          <a:p>
            <a:r>
              <a:rPr lang="en-US" altLang="ko-KR" dirty="0" smtClean="0"/>
              <a:t>Korea EPC company</a:t>
            </a:r>
            <a:endParaRPr lang="ko-KR" altLang="en-US" dirty="0"/>
          </a:p>
        </p:txBody>
      </p:sp>
      <p:sp>
        <p:nvSpPr>
          <p:cNvPr id="68" name="텍스트 개체 틀 67"/>
          <p:cNvSpPr>
            <a:spLocks noGrp="1"/>
          </p:cNvSpPr>
          <p:nvPr>
            <p:ph type="body" sz="quarter" idx="17"/>
          </p:nvPr>
        </p:nvSpPr>
        <p:spPr/>
        <p:txBody>
          <a:bodyPr/>
          <a:lstStyle/>
          <a:p>
            <a:endParaRPr lang="ko-KR" altLang="en-US" dirty="0"/>
          </a:p>
        </p:txBody>
      </p:sp>
      <p:sp>
        <p:nvSpPr>
          <p:cNvPr id="62" name="텍스트 개체 틀 61"/>
          <p:cNvSpPr>
            <a:spLocks noGrp="1"/>
          </p:cNvSpPr>
          <p:nvPr>
            <p:ph type="body" sz="quarter" idx="16"/>
          </p:nvPr>
        </p:nvSpPr>
        <p:spPr>
          <a:xfrm>
            <a:off x="337868" y="413708"/>
            <a:ext cx="6210300" cy="428625"/>
          </a:xfrm>
        </p:spPr>
        <p:txBody>
          <a:bodyPr/>
          <a:lstStyle/>
          <a:p>
            <a:r>
              <a:rPr lang="en-US" altLang="ko-KR" dirty="0" smtClean="0">
                <a:latin typeface="HY헤드라인M" pitchFamily="18" charset="-127"/>
                <a:ea typeface="HY헤드라인M" pitchFamily="18" charset="-127"/>
              </a:rPr>
              <a:t>Other  </a:t>
            </a:r>
            <a:r>
              <a:rPr lang="en-US" altLang="ko-KR" dirty="0">
                <a:latin typeface="HY헤드라인M" pitchFamily="18" charset="-127"/>
                <a:ea typeface="HY헤드라인M" pitchFamily="18" charset="-127"/>
              </a:rPr>
              <a:t>Project collaboration </a:t>
            </a:r>
            <a:r>
              <a:rPr lang="en-US" altLang="ko-KR" dirty="0" smtClean="0">
                <a:latin typeface="HY헤드라인M" pitchFamily="18" charset="-127"/>
                <a:ea typeface="HY헤드라인M" pitchFamily="18" charset="-127"/>
              </a:rPr>
              <a:t>System with CIDC</a:t>
            </a:r>
            <a:endParaRPr lang="en-US" altLang="ko-KR" dirty="0">
              <a:latin typeface="HY헤드라인M" pitchFamily="18" charset="-127"/>
              <a:ea typeface="HY헤드라인M" pitchFamily="18" charset="-127"/>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858" y="6639478"/>
            <a:ext cx="578508" cy="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0" name="그룹 49"/>
          <p:cNvGrpSpPr/>
          <p:nvPr/>
        </p:nvGrpSpPr>
        <p:grpSpPr>
          <a:xfrm>
            <a:off x="398958" y="2264034"/>
            <a:ext cx="3549650" cy="4029888"/>
            <a:chOff x="798513" y="4868904"/>
            <a:chExt cx="3549650" cy="1627188"/>
          </a:xfrm>
        </p:grpSpPr>
        <p:sp>
          <p:nvSpPr>
            <p:cNvPr id="51" name="AutoShape 16"/>
            <p:cNvSpPr>
              <a:spLocks noChangeArrowheads="1"/>
            </p:cNvSpPr>
            <p:nvPr/>
          </p:nvSpPr>
          <p:spPr bwMode="auto">
            <a:xfrm>
              <a:off x="798513" y="4868904"/>
              <a:ext cx="3549650" cy="1627188"/>
            </a:xfrm>
            <a:prstGeom prst="roundRect">
              <a:avLst>
                <a:gd name="adj" fmla="val 7102"/>
              </a:avLst>
            </a:prstGeom>
            <a:gradFill>
              <a:gsLst>
                <a:gs pos="0">
                  <a:srgbClr val="352A4A"/>
                </a:gs>
                <a:gs pos="80000">
                  <a:srgbClr val="3F3257"/>
                </a:gs>
                <a:gs pos="100000">
                  <a:srgbClr val="4F3F6D"/>
                </a:gs>
              </a:gsLst>
            </a:gradFill>
            <a:ln>
              <a:solidFill>
                <a:srgbClr val="3F3257"/>
              </a:solid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ko-KR" altLang="en-US" dirty="0">
                <a:latin typeface="맑은 고딕" pitchFamily="50" charset="-127"/>
                <a:ea typeface="맑은 고딕" pitchFamily="50" charset="-127"/>
              </a:endParaRPr>
            </a:p>
          </p:txBody>
        </p:sp>
        <p:sp>
          <p:nvSpPr>
            <p:cNvPr id="52" name="Text Box 19"/>
            <p:cNvSpPr txBox="1">
              <a:spLocks noChangeArrowheads="1"/>
            </p:cNvSpPr>
            <p:nvPr/>
          </p:nvSpPr>
          <p:spPr bwMode="auto">
            <a:xfrm>
              <a:off x="957213" y="4938755"/>
              <a:ext cx="3176631" cy="2800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lnSpc>
                  <a:spcPct val="130000"/>
                </a:lnSpc>
                <a:spcBef>
                  <a:spcPct val="0"/>
                </a:spcBef>
                <a:spcAft>
                  <a:spcPct val="0"/>
                </a:spcAft>
              </a:pPr>
              <a:r>
                <a:rPr kumimoji="1" lang="en-US" altLang="ko-KR" sz="1400" b="1" dirty="0" smtClean="0">
                  <a:solidFill>
                    <a:schemeClr val="bg1"/>
                  </a:solidFill>
                  <a:latin typeface="맑은 고딕" pitchFamily="50" charset="-127"/>
                  <a:ea typeface="맑은 고딕" pitchFamily="50" charset="-127"/>
                  <a:cs typeface="굴림" pitchFamily="50" charset="-127"/>
                </a:rPr>
                <a:t>CIDC Roll</a:t>
              </a:r>
              <a:endParaRPr kumimoji="1" lang="ko-KR" altLang="en-US" sz="1400" b="1" dirty="0" smtClean="0">
                <a:solidFill>
                  <a:schemeClr val="bg1"/>
                </a:solidFill>
                <a:latin typeface="맑은 고딕" pitchFamily="50" charset="-127"/>
                <a:ea typeface="맑은 고딕" pitchFamily="50" charset="-127"/>
                <a:cs typeface="굴림" pitchFamily="50" charset="-127"/>
              </a:endParaRPr>
            </a:p>
          </p:txBody>
        </p:sp>
        <p:sp>
          <p:nvSpPr>
            <p:cNvPr id="53" name="AutoShape 21"/>
            <p:cNvSpPr>
              <a:spLocks noChangeArrowheads="1"/>
            </p:cNvSpPr>
            <p:nvPr/>
          </p:nvSpPr>
          <p:spPr bwMode="auto">
            <a:xfrm>
              <a:off x="995363" y="5119922"/>
              <a:ext cx="3154362" cy="1306320"/>
            </a:xfrm>
            <a:prstGeom prst="roundRect">
              <a:avLst>
                <a:gd name="adj" fmla="val 7921"/>
              </a:avLst>
            </a:prstGeom>
            <a:solidFill>
              <a:srgbClr val="FFFFFF"/>
            </a:solidFill>
            <a:ln w="9525">
              <a:noFill/>
              <a:miter lim="800000"/>
              <a:headEnd/>
              <a:tailEnd/>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r>
                <a:rPr lang="en-US" altLang="ko-KR" dirty="0" smtClean="0"/>
                <a:t>Demand survey</a:t>
              </a:r>
            </a:p>
            <a:p>
              <a:pPr marL="285750" indent="-285750">
                <a:buFontTx/>
                <a:buChar char="-"/>
              </a:pPr>
              <a:r>
                <a:rPr lang="en-US" altLang="ko-KR" dirty="0" smtClean="0"/>
                <a:t>Sola  power plants</a:t>
              </a:r>
            </a:p>
            <a:p>
              <a:pPr marL="285750" indent="-285750">
                <a:buFontTx/>
                <a:buChar char="-"/>
              </a:pPr>
              <a:r>
                <a:rPr lang="en-US" altLang="ko-KR" dirty="0" smtClean="0"/>
                <a:t>House build</a:t>
              </a:r>
            </a:p>
            <a:p>
              <a:pPr marL="285750" indent="-285750">
                <a:buFontTx/>
                <a:buChar char="-"/>
              </a:pPr>
              <a:r>
                <a:rPr lang="en-US" altLang="ko-KR" dirty="0" smtClean="0"/>
                <a:t>Pipes for water supply</a:t>
              </a:r>
            </a:p>
            <a:p>
              <a:pPr marL="285750" indent="-285750">
                <a:buFontTx/>
                <a:buChar char="-"/>
              </a:pPr>
              <a:r>
                <a:rPr lang="en-US" altLang="ko-KR" dirty="0" smtClean="0"/>
                <a:t>Factory Engineering</a:t>
              </a:r>
            </a:p>
            <a:p>
              <a:endParaRPr lang="ko-KR" altLang="en-US" dirty="0"/>
            </a:p>
          </p:txBody>
        </p:sp>
      </p:grpSp>
      <p:sp>
        <p:nvSpPr>
          <p:cNvPr id="73" name="Oval 69"/>
          <p:cNvSpPr>
            <a:spLocks noChangeArrowheads="1"/>
          </p:cNvSpPr>
          <p:nvPr/>
        </p:nvSpPr>
        <p:spPr bwMode="auto">
          <a:xfrm>
            <a:off x="5390884" y="1107445"/>
            <a:ext cx="1800000" cy="838796"/>
          </a:xfrm>
          <a:prstGeom prst="ellipse">
            <a:avLst/>
          </a:prstGeom>
          <a:solidFill>
            <a:schemeClr val="tx2">
              <a:lumMod val="60000"/>
              <a:lumOff val="40000"/>
            </a:schemeClr>
          </a:solidFill>
          <a:ln w="9525">
            <a:noFill/>
            <a:miter lim="800000"/>
            <a:headEnd/>
            <a:tailEnd/>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dirty="0"/>
          </a:p>
        </p:txBody>
      </p:sp>
      <p:sp>
        <p:nvSpPr>
          <p:cNvPr id="74" name="Rectangle 70"/>
          <p:cNvSpPr>
            <a:spLocks noChangeArrowheads="1"/>
          </p:cNvSpPr>
          <p:nvPr/>
        </p:nvSpPr>
        <p:spPr bwMode="auto">
          <a:xfrm>
            <a:off x="5487598" y="1071050"/>
            <a:ext cx="1791976" cy="88024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fontAlgn="base">
              <a:lnSpc>
                <a:spcPct val="130000"/>
              </a:lnSpc>
              <a:spcBef>
                <a:spcPct val="0"/>
              </a:spcBef>
              <a:spcAft>
                <a:spcPct val="0"/>
              </a:spcAft>
            </a:pPr>
            <a:r>
              <a:rPr kumimoji="1" lang="en-US" altLang="ko-KR" sz="4400" b="1" dirty="0" smtClean="0">
                <a:solidFill>
                  <a:srgbClr val="FF0000"/>
                </a:solidFill>
                <a:latin typeface="맑은 고딕" pitchFamily="50" charset="-127"/>
                <a:ea typeface="맑은 고딕" pitchFamily="50" charset="-127"/>
                <a:cs typeface="굴림" pitchFamily="50" charset="-127"/>
              </a:rPr>
              <a:t>EPC</a:t>
            </a: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7971" y="938299"/>
            <a:ext cx="1197197" cy="117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049" y="997938"/>
            <a:ext cx="2670971" cy="1057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7" name="그룹 76"/>
          <p:cNvGrpSpPr/>
          <p:nvPr/>
        </p:nvGrpSpPr>
        <p:grpSpPr>
          <a:xfrm>
            <a:off x="4893652" y="2264034"/>
            <a:ext cx="3287569" cy="4029888"/>
            <a:chOff x="798513" y="4868904"/>
            <a:chExt cx="3549650" cy="1627188"/>
          </a:xfrm>
        </p:grpSpPr>
        <p:sp>
          <p:nvSpPr>
            <p:cNvPr id="78" name="AutoShape 16"/>
            <p:cNvSpPr>
              <a:spLocks noChangeArrowheads="1"/>
            </p:cNvSpPr>
            <p:nvPr/>
          </p:nvSpPr>
          <p:spPr bwMode="auto">
            <a:xfrm>
              <a:off x="798513" y="4868904"/>
              <a:ext cx="3549650" cy="1627188"/>
            </a:xfrm>
            <a:prstGeom prst="roundRect">
              <a:avLst>
                <a:gd name="adj" fmla="val 7102"/>
              </a:avLst>
            </a:prstGeom>
            <a:gradFill>
              <a:gsLst>
                <a:gs pos="0">
                  <a:srgbClr val="352A4A"/>
                </a:gs>
                <a:gs pos="80000">
                  <a:srgbClr val="3F3257"/>
                </a:gs>
                <a:gs pos="100000">
                  <a:srgbClr val="4F3F6D"/>
                </a:gs>
              </a:gsLst>
            </a:gradFill>
            <a:ln>
              <a:solidFill>
                <a:srgbClr val="3F3257"/>
              </a:solid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ko-KR" altLang="en-US" dirty="0">
                <a:latin typeface="맑은 고딕" pitchFamily="50" charset="-127"/>
                <a:ea typeface="맑은 고딕" pitchFamily="50" charset="-127"/>
              </a:endParaRPr>
            </a:p>
          </p:txBody>
        </p:sp>
        <p:sp>
          <p:nvSpPr>
            <p:cNvPr id="79" name="Text Box 19"/>
            <p:cNvSpPr txBox="1">
              <a:spLocks noChangeArrowheads="1"/>
            </p:cNvSpPr>
            <p:nvPr/>
          </p:nvSpPr>
          <p:spPr bwMode="auto">
            <a:xfrm>
              <a:off x="957213" y="4938755"/>
              <a:ext cx="3176631" cy="28007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lgn="ctr">
                <a:lnSpc>
                  <a:spcPct val="130000"/>
                </a:lnSpc>
              </a:pPr>
              <a:r>
                <a:rPr lang="en-US" altLang="ko-KR" sz="1400" b="1" dirty="0" smtClean="0">
                  <a:solidFill>
                    <a:schemeClr val="bg1"/>
                  </a:solidFill>
                  <a:latin typeface="맑은 고딕" pitchFamily="50" charset="-127"/>
                  <a:ea typeface="맑은 고딕" pitchFamily="50" charset="-127"/>
                  <a:cs typeface="굴림" pitchFamily="50" charset="-127"/>
                </a:rPr>
                <a:t>EPC </a:t>
              </a:r>
              <a:r>
                <a:rPr lang="en-US" altLang="ko-KR" sz="1400" b="1" dirty="0">
                  <a:solidFill>
                    <a:schemeClr val="bg1"/>
                  </a:solidFill>
                  <a:latin typeface="맑은 고딕" pitchFamily="50" charset="-127"/>
                  <a:ea typeface="맑은 고딕" pitchFamily="50" charset="-127"/>
                  <a:cs typeface="굴림" pitchFamily="50" charset="-127"/>
                </a:rPr>
                <a:t>Roll</a:t>
              </a:r>
              <a:endParaRPr lang="ko-KR" altLang="en-US" sz="1400" b="1" dirty="0">
                <a:solidFill>
                  <a:schemeClr val="bg1"/>
                </a:solidFill>
                <a:latin typeface="맑은 고딕" pitchFamily="50" charset="-127"/>
                <a:ea typeface="맑은 고딕" pitchFamily="50" charset="-127"/>
                <a:cs typeface="굴림" pitchFamily="50" charset="-127"/>
              </a:endParaRPr>
            </a:p>
          </p:txBody>
        </p:sp>
        <p:sp>
          <p:nvSpPr>
            <p:cNvPr id="80" name="AutoShape 21"/>
            <p:cNvSpPr>
              <a:spLocks noChangeArrowheads="1"/>
            </p:cNvSpPr>
            <p:nvPr/>
          </p:nvSpPr>
          <p:spPr bwMode="auto">
            <a:xfrm>
              <a:off x="995363" y="5119922"/>
              <a:ext cx="3154362" cy="1306320"/>
            </a:xfrm>
            <a:prstGeom prst="roundRect">
              <a:avLst>
                <a:gd name="adj" fmla="val 7921"/>
              </a:avLst>
            </a:prstGeom>
            <a:solidFill>
              <a:srgbClr val="FFFFFF"/>
            </a:solidFill>
            <a:ln w="9525">
              <a:noFill/>
              <a:miter lim="800000"/>
              <a:headEnd/>
              <a:tailEnd/>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r>
                <a:rPr lang="en-US" altLang="ko-KR" dirty="0" smtClean="0"/>
                <a:t>Introduce available Korean company</a:t>
              </a:r>
            </a:p>
            <a:p>
              <a:pPr marL="285750" indent="-285750">
                <a:buFontTx/>
                <a:buChar char="-"/>
              </a:pPr>
              <a:r>
                <a:rPr lang="en-US" altLang="ko-KR" dirty="0" smtClean="0"/>
                <a:t>Design</a:t>
              </a:r>
            </a:p>
            <a:p>
              <a:pPr marL="285750" indent="-285750">
                <a:buFontTx/>
                <a:buChar char="-"/>
              </a:pPr>
              <a:r>
                <a:rPr lang="en-US" altLang="ko-KR" dirty="0" smtClean="0"/>
                <a:t>Supervising</a:t>
              </a:r>
            </a:p>
            <a:p>
              <a:pPr marL="285750" indent="-285750">
                <a:buFontTx/>
                <a:buChar char="-"/>
              </a:pPr>
              <a:r>
                <a:rPr lang="en-US" altLang="ko-KR" dirty="0" smtClean="0"/>
                <a:t>Invest &amp; </a:t>
              </a:r>
              <a:r>
                <a:rPr lang="en-US" altLang="ko-KR" dirty="0" err="1" smtClean="0"/>
                <a:t>fundings</a:t>
              </a:r>
              <a:endParaRPr lang="en-US" altLang="ko-KR" dirty="0" smtClean="0"/>
            </a:p>
            <a:p>
              <a:endParaRPr lang="en-US" altLang="ko-KR" dirty="0" smtClean="0"/>
            </a:p>
            <a:p>
              <a:pPr marL="285750" indent="-285750">
                <a:buFontTx/>
                <a:buChar char="-"/>
              </a:pPr>
              <a:endParaRPr lang="en-US" altLang="ko-KR" dirty="0" smtClean="0"/>
            </a:p>
            <a:p>
              <a:pPr marL="285750" indent="-285750">
                <a:buFontTx/>
                <a:buChar char="-"/>
              </a:pPr>
              <a:endParaRPr lang="ko-KR" altLang="en-US" dirty="0"/>
            </a:p>
          </p:txBody>
        </p:sp>
      </p:grpSp>
    </p:spTree>
    <p:extLst>
      <p:ext uri="{BB962C8B-B14F-4D97-AF65-F5344CB8AC3E}">
        <p14:creationId xmlns:p14="http://schemas.microsoft.com/office/powerpoint/2010/main" val="1082465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그룹 9"/>
          <p:cNvGrpSpPr>
            <a:grpSpLocks noChangeAspect="1"/>
          </p:cNvGrpSpPr>
          <p:nvPr/>
        </p:nvGrpSpPr>
        <p:grpSpPr>
          <a:xfrm>
            <a:off x="0" y="0"/>
            <a:ext cx="9144000" cy="6858273"/>
            <a:chOff x="3238500" y="2076450"/>
            <a:chExt cx="4484688" cy="3362326"/>
          </a:xfrm>
        </p:grpSpPr>
        <p:sp>
          <p:nvSpPr>
            <p:cNvPr id="11" name="Rectangle 9"/>
            <p:cNvSpPr>
              <a:spLocks noChangeArrowheads="1"/>
            </p:cNvSpPr>
            <p:nvPr/>
          </p:nvSpPr>
          <p:spPr bwMode="auto">
            <a:xfrm>
              <a:off x="3238500" y="2076450"/>
              <a:ext cx="4484688" cy="336232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dirty="0"/>
            </a:p>
          </p:txBody>
        </p:sp>
        <p:sp>
          <p:nvSpPr>
            <p:cNvPr id="12" name="Freeform 10"/>
            <p:cNvSpPr>
              <a:spLocks/>
            </p:cNvSpPr>
            <p:nvPr/>
          </p:nvSpPr>
          <p:spPr bwMode="auto">
            <a:xfrm>
              <a:off x="6262688" y="2225675"/>
              <a:ext cx="1460500" cy="3213100"/>
            </a:xfrm>
            <a:custGeom>
              <a:avLst/>
              <a:gdLst>
                <a:gd name="T0" fmla="*/ 1438 w 1840"/>
                <a:gd name="T1" fmla="*/ 0 h 4048"/>
                <a:gd name="T2" fmla="*/ 0 w 1840"/>
                <a:gd name="T3" fmla="*/ 4048 h 4048"/>
                <a:gd name="T4" fmla="*/ 402 w 1840"/>
                <a:gd name="T5" fmla="*/ 4048 h 4048"/>
                <a:gd name="T6" fmla="*/ 1840 w 1840"/>
                <a:gd name="T7" fmla="*/ 0 h 4048"/>
                <a:gd name="T8" fmla="*/ 1438 w 1840"/>
                <a:gd name="T9" fmla="*/ 0 h 4048"/>
              </a:gdLst>
              <a:ahLst/>
              <a:cxnLst>
                <a:cxn ang="0">
                  <a:pos x="T0" y="T1"/>
                </a:cxn>
                <a:cxn ang="0">
                  <a:pos x="T2" y="T3"/>
                </a:cxn>
                <a:cxn ang="0">
                  <a:pos x="T4" y="T5"/>
                </a:cxn>
                <a:cxn ang="0">
                  <a:pos x="T6" y="T7"/>
                </a:cxn>
                <a:cxn ang="0">
                  <a:pos x="T8" y="T9"/>
                </a:cxn>
              </a:cxnLst>
              <a:rect l="0" t="0" r="r" b="b"/>
              <a:pathLst>
                <a:path w="1840" h="4048">
                  <a:moveTo>
                    <a:pt x="1438" y="0"/>
                  </a:moveTo>
                  <a:lnTo>
                    <a:pt x="0" y="4048"/>
                  </a:lnTo>
                  <a:lnTo>
                    <a:pt x="402" y="4048"/>
                  </a:lnTo>
                  <a:lnTo>
                    <a:pt x="1840" y="0"/>
                  </a:lnTo>
                  <a:lnTo>
                    <a:pt x="143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lt1"/>
                </a:solidFill>
                <a:latin typeface="+mn-lt"/>
                <a:ea typeface="+mn-ea"/>
              </a:endParaRPr>
            </a:p>
          </p:txBody>
        </p:sp>
        <p:sp>
          <p:nvSpPr>
            <p:cNvPr id="13" name="Freeform 11"/>
            <p:cNvSpPr>
              <a:spLocks/>
            </p:cNvSpPr>
            <p:nvPr/>
          </p:nvSpPr>
          <p:spPr bwMode="auto">
            <a:xfrm>
              <a:off x="3238500" y="2795588"/>
              <a:ext cx="1108075" cy="2643188"/>
            </a:xfrm>
            <a:custGeom>
              <a:avLst/>
              <a:gdLst>
                <a:gd name="T0" fmla="*/ 1185 w 1394"/>
                <a:gd name="T1" fmla="*/ 0 h 3330"/>
                <a:gd name="T2" fmla="*/ 0 w 1394"/>
                <a:gd name="T3" fmla="*/ 3330 h 3330"/>
                <a:gd name="T4" fmla="*/ 210 w 1394"/>
                <a:gd name="T5" fmla="*/ 3330 h 3330"/>
                <a:gd name="T6" fmla="*/ 1394 w 1394"/>
                <a:gd name="T7" fmla="*/ 0 h 3330"/>
                <a:gd name="T8" fmla="*/ 1185 w 1394"/>
                <a:gd name="T9" fmla="*/ 0 h 3330"/>
              </a:gdLst>
              <a:ahLst/>
              <a:cxnLst>
                <a:cxn ang="0">
                  <a:pos x="T0" y="T1"/>
                </a:cxn>
                <a:cxn ang="0">
                  <a:pos x="T2" y="T3"/>
                </a:cxn>
                <a:cxn ang="0">
                  <a:pos x="T4" y="T5"/>
                </a:cxn>
                <a:cxn ang="0">
                  <a:pos x="T6" y="T7"/>
                </a:cxn>
                <a:cxn ang="0">
                  <a:pos x="T8" y="T9"/>
                </a:cxn>
              </a:cxnLst>
              <a:rect l="0" t="0" r="r" b="b"/>
              <a:pathLst>
                <a:path w="1394" h="3330">
                  <a:moveTo>
                    <a:pt x="1185" y="0"/>
                  </a:moveTo>
                  <a:lnTo>
                    <a:pt x="0" y="3330"/>
                  </a:lnTo>
                  <a:lnTo>
                    <a:pt x="210" y="3330"/>
                  </a:lnTo>
                  <a:lnTo>
                    <a:pt x="1394" y="0"/>
                  </a:lnTo>
                  <a:lnTo>
                    <a:pt x="1185" y="0"/>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lt1"/>
                </a:solidFill>
                <a:latin typeface="+mn-lt"/>
                <a:ea typeface="+mn-ea"/>
              </a:endParaRPr>
            </a:p>
          </p:txBody>
        </p:sp>
        <p:sp>
          <p:nvSpPr>
            <p:cNvPr id="14" name="Freeform 12"/>
            <p:cNvSpPr>
              <a:spLocks/>
            </p:cNvSpPr>
            <p:nvPr/>
          </p:nvSpPr>
          <p:spPr bwMode="auto">
            <a:xfrm>
              <a:off x="3405188" y="2076450"/>
              <a:ext cx="4052888" cy="3362325"/>
            </a:xfrm>
            <a:custGeom>
              <a:avLst/>
              <a:gdLst>
                <a:gd name="T0" fmla="*/ 1506 w 5106"/>
                <a:gd name="T1" fmla="*/ 0 h 4236"/>
                <a:gd name="T2" fmla="*/ 0 w 5106"/>
                <a:gd name="T3" fmla="*/ 4236 h 4236"/>
                <a:gd name="T4" fmla="*/ 3599 w 5106"/>
                <a:gd name="T5" fmla="*/ 4236 h 4236"/>
                <a:gd name="T6" fmla="*/ 5106 w 5106"/>
                <a:gd name="T7" fmla="*/ 0 h 4236"/>
                <a:gd name="T8" fmla="*/ 1506 w 5106"/>
                <a:gd name="T9" fmla="*/ 0 h 4236"/>
              </a:gdLst>
              <a:ahLst/>
              <a:cxnLst>
                <a:cxn ang="0">
                  <a:pos x="T0" y="T1"/>
                </a:cxn>
                <a:cxn ang="0">
                  <a:pos x="T2" y="T3"/>
                </a:cxn>
                <a:cxn ang="0">
                  <a:pos x="T4" y="T5"/>
                </a:cxn>
                <a:cxn ang="0">
                  <a:pos x="T6" y="T7"/>
                </a:cxn>
                <a:cxn ang="0">
                  <a:pos x="T8" y="T9"/>
                </a:cxn>
              </a:cxnLst>
              <a:rect l="0" t="0" r="r" b="b"/>
              <a:pathLst>
                <a:path w="5106" h="4236">
                  <a:moveTo>
                    <a:pt x="1506" y="0"/>
                  </a:moveTo>
                  <a:lnTo>
                    <a:pt x="0" y="4236"/>
                  </a:lnTo>
                  <a:lnTo>
                    <a:pt x="3599" y="4236"/>
                  </a:lnTo>
                  <a:lnTo>
                    <a:pt x="5106" y="0"/>
                  </a:lnTo>
                  <a:lnTo>
                    <a:pt x="150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lt1"/>
                </a:solidFill>
                <a:latin typeface="+mn-lt"/>
                <a:ea typeface="+mn-ea"/>
              </a:endParaRPr>
            </a:p>
          </p:txBody>
        </p:sp>
      </p:grpSp>
      <p:sp>
        <p:nvSpPr>
          <p:cNvPr id="17" name="Text Box 4"/>
          <p:cNvSpPr txBox="1">
            <a:spLocks noChangeArrowheads="1"/>
          </p:cNvSpPr>
          <p:nvPr/>
        </p:nvSpPr>
        <p:spPr bwMode="auto">
          <a:xfrm>
            <a:off x="2847371" y="2043957"/>
            <a:ext cx="3715504" cy="769441"/>
          </a:xfrm>
          <a:prstGeom prst="rect">
            <a:avLst/>
          </a:prstGeom>
          <a:noFill/>
          <a:ln w="9525">
            <a:noFill/>
            <a:miter lim="800000"/>
            <a:headEnd/>
            <a:tailEnd/>
          </a:ln>
        </p:spPr>
        <p:txBody>
          <a:bodyPr wrap="none">
            <a:spAutoFit/>
          </a:bodyPr>
          <a:lstStyle/>
          <a:p>
            <a:pPr algn="ctr"/>
            <a:r>
              <a:rPr lang="en-US" altLang="ko-KR" sz="4400" b="1" dirty="0">
                <a:solidFill>
                  <a:schemeClr val="bg1"/>
                </a:solidFill>
                <a:effectLst>
                  <a:outerShdw blurRad="38100" dist="38100" dir="2700000" algn="tl">
                    <a:srgbClr val="000000">
                      <a:alpha val="43137"/>
                    </a:srgbClr>
                  </a:outerShdw>
                </a:effectLst>
                <a:latin typeface="Arial" charset="0"/>
                <a:ea typeface="돋움" pitchFamily="50" charset="-127"/>
              </a:rPr>
              <a:t>THANK YOU!</a:t>
            </a:r>
            <a:endParaRPr lang="en-US" altLang="ko-KR" sz="5400" b="1" dirty="0">
              <a:solidFill>
                <a:schemeClr val="bg1"/>
              </a:solidFill>
              <a:effectLst>
                <a:outerShdw blurRad="38100" dist="38100" dir="2700000" algn="tl">
                  <a:srgbClr val="000000">
                    <a:alpha val="43137"/>
                  </a:srgbClr>
                </a:outerShdw>
              </a:effectLst>
              <a:latin typeface="Arial" charset="0"/>
              <a:ea typeface="돋움" pitchFamily="50" charset="-127"/>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모서리가 둥근 직사각형 2"/>
          <p:cNvSpPr/>
          <p:nvPr/>
        </p:nvSpPr>
        <p:spPr bwMode="auto">
          <a:xfrm>
            <a:off x="284671" y="1872753"/>
            <a:ext cx="4511616" cy="4450409"/>
          </a:xfrm>
          <a:prstGeom prst="roundRect">
            <a:avLst/>
          </a:prstGeom>
          <a:solidFill>
            <a:schemeClr val="accent5">
              <a:lumMod val="40000"/>
              <a:lumOff val="60000"/>
            </a:schemeClr>
          </a:solidFill>
          <a:ln w="9525">
            <a:noFill/>
            <a:miter lim="800000"/>
            <a:headEnd/>
            <a:tailEn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gn="ctr"/>
            <a:endParaRPr lang="ko-KR" altLang="en-US" dirty="0"/>
          </a:p>
        </p:txBody>
      </p:sp>
      <p:sp>
        <p:nvSpPr>
          <p:cNvPr id="67" name="텍스트 개체 틀 66"/>
          <p:cNvSpPr>
            <a:spLocks noGrp="1"/>
          </p:cNvSpPr>
          <p:nvPr>
            <p:ph type="body" sz="quarter" idx="11"/>
          </p:nvPr>
        </p:nvSpPr>
        <p:spPr>
          <a:xfrm>
            <a:off x="643746" y="6600825"/>
            <a:ext cx="1857914" cy="257175"/>
          </a:xfrm>
        </p:spPr>
        <p:txBody>
          <a:bodyPr/>
          <a:lstStyle/>
          <a:p>
            <a:r>
              <a:rPr lang="en-US" altLang="ko-KR" dirty="0" smtClean="0"/>
              <a:t>Korea EPC company</a:t>
            </a:r>
            <a:endParaRPr lang="ko-KR" altLang="en-US" dirty="0"/>
          </a:p>
        </p:txBody>
      </p:sp>
      <p:sp>
        <p:nvSpPr>
          <p:cNvPr id="68" name="텍스트 개체 틀 67"/>
          <p:cNvSpPr>
            <a:spLocks noGrp="1"/>
          </p:cNvSpPr>
          <p:nvPr>
            <p:ph type="body" sz="quarter" idx="17"/>
          </p:nvPr>
        </p:nvSpPr>
        <p:spPr/>
        <p:txBody>
          <a:bodyPr/>
          <a:lstStyle/>
          <a:p>
            <a:endParaRPr lang="ko-KR" altLang="en-US" dirty="0"/>
          </a:p>
        </p:txBody>
      </p:sp>
      <p:sp>
        <p:nvSpPr>
          <p:cNvPr id="62" name="텍스트 개체 틀 61"/>
          <p:cNvSpPr>
            <a:spLocks noGrp="1"/>
          </p:cNvSpPr>
          <p:nvPr>
            <p:ph type="body" sz="quarter" idx="16"/>
          </p:nvPr>
        </p:nvSpPr>
        <p:spPr>
          <a:xfrm>
            <a:off x="337868" y="413708"/>
            <a:ext cx="6210300" cy="428625"/>
          </a:xfrm>
        </p:spPr>
        <p:txBody>
          <a:bodyPr/>
          <a:lstStyle/>
          <a:p>
            <a:r>
              <a:rPr lang="en-US" altLang="ko-KR" dirty="0" smtClean="0">
                <a:latin typeface="HY헤드라인M" pitchFamily="18" charset="-127"/>
                <a:ea typeface="HY헤드라인M" pitchFamily="18" charset="-127"/>
              </a:rPr>
              <a:t>1.1. Introduction</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858" y="6639478"/>
            <a:ext cx="578508" cy="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8112" y="2020465"/>
            <a:ext cx="4291911" cy="4154984"/>
          </a:xfrm>
          <a:prstGeom prst="rect">
            <a:avLst/>
          </a:prstGeom>
          <a:noFill/>
        </p:spPr>
        <p:txBody>
          <a:bodyPr wrap="square" rtlCol="0">
            <a:spAutoFit/>
          </a:bodyPr>
          <a:lstStyle/>
          <a:p>
            <a:pPr>
              <a:lnSpc>
                <a:spcPct val="150000"/>
              </a:lnSpc>
            </a:pPr>
            <a:r>
              <a:rPr lang="en-US" altLang="ko-KR" sz="1100" b="1" dirty="0"/>
              <a:t>Located in </a:t>
            </a:r>
            <a:r>
              <a:rPr lang="en-US" altLang="ko-KR" sz="1100" b="1" dirty="0" err="1" smtClean="0"/>
              <a:t>Yeong</a:t>
            </a:r>
            <a:r>
              <a:rPr lang="en-US" altLang="ko-KR" sz="1100" b="1" dirty="0" smtClean="0"/>
              <a:t> </a:t>
            </a:r>
            <a:r>
              <a:rPr lang="en-US" altLang="ko-KR" sz="1100" b="1" dirty="0" err="1" smtClean="0"/>
              <a:t>cheon</a:t>
            </a:r>
            <a:r>
              <a:rPr lang="en-US" altLang="ko-KR" sz="1100" b="1" dirty="0"/>
              <a:t>, </a:t>
            </a:r>
            <a:r>
              <a:rPr lang="en-US" altLang="ko-KR" sz="1100" b="1" dirty="0" err="1" smtClean="0"/>
              <a:t>Gyeong</a:t>
            </a:r>
            <a:r>
              <a:rPr lang="en-US" altLang="ko-KR" sz="1100" b="1" dirty="0" smtClean="0"/>
              <a:t> </a:t>
            </a:r>
            <a:r>
              <a:rPr lang="en-US" altLang="ko-KR" sz="1100" b="1" dirty="0" err="1" smtClean="0"/>
              <a:t>buk</a:t>
            </a:r>
            <a:r>
              <a:rPr lang="en-US" altLang="ko-KR" sz="1100" b="1" dirty="0" smtClean="0"/>
              <a:t>, South  Korea, </a:t>
            </a:r>
            <a:r>
              <a:rPr lang="en-US" altLang="ko-KR" sz="1100" b="1" dirty="0"/>
              <a:t>KEPC has been growing steadily since it was established in 1996, including waterworks and photovoltaic industry. Particularly, the pipe fitting part is firmly in place as a leader in the domestic market. This was possible because of the love and enthusiasm of our customers who saved KEPC and challenged the development of new technologies that others do not have.</a:t>
            </a:r>
          </a:p>
          <a:p>
            <a:pPr>
              <a:lnSpc>
                <a:spcPct val="150000"/>
              </a:lnSpc>
            </a:pPr>
            <a:endParaRPr lang="en-US" altLang="ko-KR" sz="1100" b="1" dirty="0"/>
          </a:p>
          <a:p>
            <a:pPr>
              <a:lnSpc>
                <a:spcPct val="150000"/>
              </a:lnSpc>
            </a:pPr>
            <a:r>
              <a:rPr lang="en-US" altLang="ko-KR" sz="1100" b="1" dirty="0"/>
              <a:t>Through continuous product development and technological innovation, KEPC will continue to work hard for a better world where people live better.</a:t>
            </a:r>
          </a:p>
          <a:p>
            <a:pPr>
              <a:lnSpc>
                <a:spcPct val="150000"/>
              </a:lnSpc>
            </a:pPr>
            <a:r>
              <a:rPr lang="en-US" altLang="ko-KR" sz="1100" b="1" dirty="0"/>
              <a:t>In particular, we promise to do our best to provide clean water and clean environment.</a:t>
            </a:r>
          </a:p>
          <a:p>
            <a:pPr>
              <a:lnSpc>
                <a:spcPct val="150000"/>
              </a:lnSpc>
            </a:pPr>
            <a:endParaRPr lang="en-US" altLang="ko-KR" sz="1100" b="1" dirty="0"/>
          </a:p>
          <a:p>
            <a:pPr>
              <a:lnSpc>
                <a:spcPct val="150000"/>
              </a:lnSpc>
            </a:pPr>
            <a:r>
              <a:rPr lang="en-US" altLang="ko-KR" sz="1100" b="1" dirty="0"/>
              <a:t>Thank you very much</a:t>
            </a:r>
          </a:p>
          <a:p>
            <a:pPr>
              <a:lnSpc>
                <a:spcPct val="150000"/>
              </a:lnSpc>
            </a:pPr>
            <a:r>
              <a:rPr lang="en-US" altLang="ko-KR" sz="1100" b="1" dirty="0"/>
              <a:t>CEO </a:t>
            </a:r>
            <a:r>
              <a:rPr lang="en-US" altLang="ko-KR" sz="1100" b="1" dirty="0" err="1"/>
              <a:t>Jeon</a:t>
            </a:r>
            <a:r>
              <a:rPr lang="en-US" altLang="ko-KR" sz="1100" b="1" dirty="0"/>
              <a:t> </a:t>
            </a:r>
            <a:r>
              <a:rPr lang="en-US" altLang="ko-KR" sz="1100" b="1" dirty="0" err="1"/>
              <a:t>Joo</a:t>
            </a:r>
            <a:r>
              <a:rPr lang="en-US" altLang="ko-KR" sz="1100" b="1" dirty="0"/>
              <a:t> Mae</a:t>
            </a:r>
            <a:endParaRPr lang="ko-KR" altLang="en-US" sz="1100" b="1" dirty="0"/>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674" y="1872753"/>
            <a:ext cx="1912948" cy="121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1132" y="1872753"/>
            <a:ext cx="2005948" cy="121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3676" y="4005026"/>
            <a:ext cx="3893404" cy="2318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14" y="828261"/>
            <a:ext cx="9037060" cy="8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4986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텍스트 개체 틀 66"/>
          <p:cNvSpPr>
            <a:spLocks noGrp="1"/>
          </p:cNvSpPr>
          <p:nvPr>
            <p:ph type="body" sz="quarter" idx="11"/>
          </p:nvPr>
        </p:nvSpPr>
        <p:spPr>
          <a:xfrm>
            <a:off x="643746" y="6600825"/>
            <a:ext cx="1857914" cy="257175"/>
          </a:xfrm>
        </p:spPr>
        <p:txBody>
          <a:bodyPr/>
          <a:lstStyle/>
          <a:p>
            <a:r>
              <a:rPr lang="en-US" altLang="ko-KR" dirty="0" smtClean="0"/>
              <a:t>Korea EPC company</a:t>
            </a:r>
            <a:endParaRPr lang="ko-KR" altLang="en-US" dirty="0"/>
          </a:p>
        </p:txBody>
      </p:sp>
      <p:sp>
        <p:nvSpPr>
          <p:cNvPr id="68" name="텍스트 개체 틀 67"/>
          <p:cNvSpPr>
            <a:spLocks noGrp="1"/>
          </p:cNvSpPr>
          <p:nvPr>
            <p:ph type="body" sz="quarter" idx="17"/>
          </p:nvPr>
        </p:nvSpPr>
        <p:spPr/>
        <p:txBody>
          <a:bodyPr/>
          <a:lstStyle/>
          <a:p>
            <a:endParaRPr lang="ko-KR" altLang="en-US" dirty="0"/>
          </a:p>
        </p:txBody>
      </p:sp>
      <p:sp>
        <p:nvSpPr>
          <p:cNvPr id="62" name="텍스트 개체 틀 61"/>
          <p:cNvSpPr>
            <a:spLocks noGrp="1"/>
          </p:cNvSpPr>
          <p:nvPr>
            <p:ph type="body" sz="quarter" idx="16"/>
          </p:nvPr>
        </p:nvSpPr>
        <p:spPr>
          <a:xfrm>
            <a:off x="337868" y="413708"/>
            <a:ext cx="6210300" cy="428625"/>
          </a:xfrm>
        </p:spPr>
        <p:txBody>
          <a:bodyPr/>
          <a:lstStyle/>
          <a:p>
            <a:r>
              <a:rPr lang="en-US" altLang="ko-KR" dirty="0" smtClean="0">
                <a:latin typeface="HY헤드라인M" pitchFamily="18" charset="-127"/>
                <a:ea typeface="HY헤드라인M" pitchFamily="18" charset="-127"/>
              </a:rPr>
              <a:t>1.2. KEPC Company Overview</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858" y="6639478"/>
            <a:ext cx="578508" cy="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reeform 49"/>
          <p:cNvSpPr>
            <a:spLocks/>
          </p:cNvSpPr>
          <p:nvPr/>
        </p:nvSpPr>
        <p:spPr bwMode="auto">
          <a:xfrm>
            <a:off x="3589338" y="1207294"/>
            <a:ext cx="1812925" cy="1812925"/>
          </a:xfrm>
          <a:custGeom>
            <a:avLst/>
            <a:gdLst/>
            <a:ahLst/>
            <a:cxnLst>
              <a:cxn ang="0">
                <a:pos x="1130" y="628"/>
              </a:cxn>
              <a:cxn ang="0">
                <a:pos x="1100" y="764"/>
              </a:cxn>
              <a:cxn ang="0">
                <a:pos x="1038" y="886"/>
              </a:cxn>
              <a:cxn ang="0">
                <a:pos x="968" y="970"/>
              </a:cxn>
              <a:cxn ang="0">
                <a:pos x="862" y="1052"/>
              </a:cxn>
              <a:cxn ang="0">
                <a:pos x="738" y="1108"/>
              </a:cxn>
              <a:cxn ang="0">
                <a:pos x="600" y="1134"/>
              </a:cxn>
              <a:cxn ang="0">
                <a:pos x="484" y="1128"/>
              </a:cxn>
              <a:cxn ang="0">
                <a:pos x="352" y="1090"/>
              </a:cxn>
              <a:cxn ang="0">
                <a:pos x="234" y="1022"/>
              </a:cxn>
              <a:cxn ang="0">
                <a:pos x="154" y="950"/>
              </a:cxn>
              <a:cxn ang="0">
                <a:pos x="76" y="840"/>
              </a:cxn>
              <a:cxn ang="0">
                <a:pos x="26" y="712"/>
              </a:cxn>
              <a:cxn ang="0">
                <a:pos x="8" y="572"/>
              </a:cxn>
              <a:cxn ang="0">
                <a:pos x="20" y="458"/>
              </a:cxn>
              <a:cxn ang="0">
                <a:pos x="64" y="328"/>
              </a:cxn>
              <a:cxn ang="0">
                <a:pos x="136" y="214"/>
              </a:cxn>
              <a:cxn ang="0">
                <a:pos x="212" y="136"/>
              </a:cxn>
              <a:cxn ang="0">
                <a:pos x="326" y="64"/>
              </a:cxn>
              <a:cxn ang="0">
                <a:pos x="458" y="20"/>
              </a:cxn>
              <a:cxn ang="0">
                <a:pos x="570" y="8"/>
              </a:cxn>
              <a:cxn ang="0">
                <a:pos x="712" y="26"/>
              </a:cxn>
              <a:cxn ang="0">
                <a:pos x="838" y="76"/>
              </a:cxn>
              <a:cxn ang="0">
                <a:pos x="950" y="154"/>
              </a:cxn>
              <a:cxn ang="0">
                <a:pos x="1022" y="234"/>
              </a:cxn>
              <a:cxn ang="0">
                <a:pos x="1090" y="352"/>
              </a:cxn>
              <a:cxn ang="0">
                <a:pos x="1128" y="486"/>
              </a:cxn>
              <a:cxn ang="0">
                <a:pos x="1142" y="572"/>
              </a:cxn>
              <a:cxn ang="0">
                <a:pos x="1130" y="456"/>
              </a:cxn>
              <a:cxn ang="0">
                <a:pos x="1086" y="324"/>
              </a:cxn>
              <a:cxn ang="0">
                <a:pos x="1012" y="208"/>
              </a:cxn>
              <a:cxn ang="0">
                <a:pos x="912" y="114"/>
              </a:cxn>
              <a:cxn ang="0">
                <a:pos x="792" y="46"/>
              </a:cxn>
              <a:cxn ang="0">
                <a:pos x="658" y="6"/>
              </a:cxn>
              <a:cxn ang="0">
                <a:pos x="542" y="0"/>
              </a:cxn>
              <a:cxn ang="0">
                <a:pos x="400" y="26"/>
              </a:cxn>
              <a:cxn ang="0">
                <a:pos x="274" y="82"/>
              </a:cxn>
              <a:cxn ang="0">
                <a:pos x="166" y="168"/>
              </a:cxn>
              <a:cxn ang="0">
                <a:pos x="82" y="276"/>
              </a:cxn>
              <a:cxn ang="0">
                <a:pos x="26" y="402"/>
              </a:cxn>
              <a:cxn ang="0">
                <a:pos x="0" y="542"/>
              </a:cxn>
              <a:cxn ang="0">
                <a:pos x="6" y="658"/>
              </a:cxn>
              <a:cxn ang="0">
                <a:pos x="44" y="794"/>
              </a:cxn>
              <a:cxn ang="0">
                <a:pos x="114" y="912"/>
              </a:cxn>
              <a:cxn ang="0">
                <a:pos x="208" y="1012"/>
              </a:cxn>
              <a:cxn ang="0">
                <a:pos x="324" y="1086"/>
              </a:cxn>
              <a:cxn ang="0">
                <a:pos x="456" y="1130"/>
              </a:cxn>
              <a:cxn ang="0">
                <a:pos x="570" y="1142"/>
              </a:cxn>
              <a:cxn ang="0">
                <a:pos x="714" y="1124"/>
              </a:cxn>
              <a:cxn ang="0">
                <a:pos x="842" y="1074"/>
              </a:cxn>
              <a:cxn ang="0">
                <a:pos x="954" y="994"/>
              </a:cxn>
              <a:cxn ang="0">
                <a:pos x="1044" y="890"/>
              </a:cxn>
              <a:cxn ang="0">
                <a:pos x="1106" y="768"/>
              </a:cxn>
              <a:cxn ang="0">
                <a:pos x="1138" y="630"/>
              </a:cxn>
            </a:cxnLst>
            <a:rect l="0" t="0" r="r" b="b"/>
            <a:pathLst>
              <a:path w="1142" h="1142">
                <a:moveTo>
                  <a:pt x="1138" y="572"/>
                </a:moveTo>
                <a:lnTo>
                  <a:pt x="1134" y="572"/>
                </a:lnTo>
                <a:lnTo>
                  <a:pt x="1134" y="572"/>
                </a:lnTo>
                <a:lnTo>
                  <a:pt x="1132" y="600"/>
                </a:lnTo>
                <a:lnTo>
                  <a:pt x="1130" y="628"/>
                </a:lnTo>
                <a:lnTo>
                  <a:pt x="1128" y="656"/>
                </a:lnTo>
                <a:lnTo>
                  <a:pt x="1122" y="684"/>
                </a:lnTo>
                <a:lnTo>
                  <a:pt x="1116" y="712"/>
                </a:lnTo>
                <a:lnTo>
                  <a:pt x="1108" y="738"/>
                </a:lnTo>
                <a:lnTo>
                  <a:pt x="1100" y="764"/>
                </a:lnTo>
                <a:lnTo>
                  <a:pt x="1090" y="790"/>
                </a:lnTo>
                <a:lnTo>
                  <a:pt x="1078" y="816"/>
                </a:lnTo>
                <a:lnTo>
                  <a:pt x="1066" y="840"/>
                </a:lnTo>
                <a:lnTo>
                  <a:pt x="1052" y="864"/>
                </a:lnTo>
                <a:lnTo>
                  <a:pt x="1038" y="886"/>
                </a:lnTo>
                <a:lnTo>
                  <a:pt x="1022" y="908"/>
                </a:lnTo>
                <a:lnTo>
                  <a:pt x="1004" y="930"/>
                </a:lnTo>
                <a:lnTo>
                  <a:pt x="988" y="950"/>
                </a:lnTo>
                <a:lnTo>
                  <a:pt x="968" y="970"/>
                </a:lnTo>
                <a:lnTo>
                  <a:pt x="968" y="970"/>
                </a:lnTo>
                <a:lnTo>
                  <a:pt x="950" y="988"/>
                </a:lnTo>
                <a:lnTo>
                  <a:pt x="928" y="1006"/>
                </a:lnTo>
                <a:lnTo>
                  <a:pt x="908" y="1022"/>
                </a:lnTo>
                <a:lnTo>
                  <a:pt x="886" y="1038"/>
                </a:lnTo>
                <a:lnTo>
                  <a:pt x="862" y="1052"/>
                </a:lnTo>
                <a:lnTo>
                  <a:pt x="838" y="1066"/>
                </a:lnTo>
                <a:lnTo>
                  <a:pt x="814" y="1078"/>
                </a:lnTo>
                <a:lnTo>
                  <a:pt x="790" y="1090"/>
                </a:lnTo>
                <a:lnTo>
                  <a:pt x="764" y="1100"/>
                </a:lnTo>
                <a:lnTo>
                  <a:pt x="738" y="1108"/>
                </a:lnTo>
                <a:lnTo>
                  <a:pt x="712" y="1116"/>
                </a:lnTo>
                <a:lnTo>
                  <a:pt x="684" y="1122"/>
                </a:lnTo>
                <a:lnTo>
                  <a:pt x="656" y="1128"/>
                </a:lnTo>
                <a:lnTo>
                  <a:pt x="628" y="1132"/>
                </a:lnTo>
                <a:lnTo>
                  <a:pt x="600" y="1134"/>
                </a:lnTo>
                <a:lnTo>
                  <a:pt x="570" y="1134"/>
                </a:lnTo>
                <a:lnTo>
                  <a:pt x="570" y="1134"/>
                </a:lnTo>
                <a:lnTo>
                  <a:pt x="542" y="1134"/>
                </a:lnTo>
                <a:lnTo>
                  <a:pt x="514" y="1132"/>
                </a:lnTo>
                <a:lnTo>
                  <a:pt x="484" y="1128"/>
                </a:lnTo>
                <a:lnTo>
                  <a:pt x="458" y="1122"/>
                </a:lnTo>
                <a:lnTo>
                  <a:pt x="430" y="1116"/>
                </a:lnTo>
                <a:lnTo>
                  <a:pt x="404" y="1108"/>
                </a:lnTo>
                <a:lnTo>
                  <a:pt x="378" y="1100"/>
                </a:lnTo>
                <a:lnTo>
                  <a:pt x="352" y="1090"/>
                </a:lnTo>
                <a:lnTo>
                  <a:pt x="326" y="1078"/>
                </a:lnTo>
                <a:lnTo>
                  <a:pt x="302" y="1066"/>
                </a:lnTo>
                <a:lnTo>
                  <a:pt x="278" y="1052"/>
                </a:lnTo>
                <a:lnTo>
                  <a:pt x="256" y="1038"/>
                </a:lnTo>
                <a:lnTo>
                  <a:pt x="234" y="1022"/>
                </a:lnTo>
                <a:lnTo>
                  <a:pt x="212" y="1006"/>
                </a:lnTo>
                <a:lnTo>
                  <a:pt x="192" y="988"/>
                </a:lnTo>
                <a:lnTo>
                  <a:pt x="172" y="970"/>
                </a:lnTo>
                <a:lnTo>
                  <a:pt x="172" y="970"/>
                </a:lnTo>
                <a:lnTo>
                  <a:pt x="154" y="950"/>
                </a:lnTo>
                <a:lnTo>
                  <a:pt x="136" y="930"/>
                </a:lnTo>
                <a:lnTo>
                  <a:pt x="120" y="908"/>
                </a:lnTo>
                <a:lnTo>
                  <a:pt x="104" y="886"/>
                </a:lnTo>
                <a:lnTo>
                  <a:pt x="90" y="864"/>
                </a:lnTo>
                <a:lnTo>
                  <a:pt x="76" y="840"/>
                </a:lnTo>
                <a:lnTo>
                  <a:pt x="64" y="816"/>
                </a:lnTo>
                <a:lnTo>
                  <a:pt x="52" y="790"/>
                </a:lnTo>
                <a:lnTo>
                  <a:pt x="42" y="764"/>
                </a:lnTo>
                <a:lnTo>
                  <a:pt x="32" y="738"/>
                </a:lnTo>
                <a:lnTo>
                  <a:pt x="26" y="712"/>
                </a:lnTo>
                <a:lnTo>
                  <a:pt x="20" y="684"/>
                </a:lnTo>
                <a:lnTo>
                  <a:pt x="14" y="656"/>
                </a:lnTo>
                <a:lnTo>
                  <a:pt x="10" y="628"/>
                </a:lnTo>
                <a:lnTo>
                  <a:pt x="8" y="600"/>
                </a:lnTo>
                <a:lnTo>
                  <a:pt x="8" y="572"/>
                </a:lnTo>
                <a:lnTo>
                  <a:pt x="8" y="572"/>
                </a:lnTo>
                <a:lnTo>
                  <a:pt x="8" y="542"/>
                </a:lnTo>
                <a:lnTo>
                  <a:pt x="10" y="514"/>
                </a:lnTo>
                <a:lnTo>
                  <a:pt x="14" y="486"/>
                </a:lnTo>
                <a:lnTo>
                  <a:pt x="20" y="458"/>
                </a:lnTo>
                <a:lnTo>
                  <a:pt x="26" y="430"/>
                </a:lnTo>
                <a:lnTo>
                  <a:pt x="32" y="404"/>
                </a:lnTo>
                <a:lnTo>
                  <a:pt x="42" y="378"/>
                </a:lnTo>
                <a:lnTo>
                  <a:pt x="52" y="352"/>
                </a:lnTo>
                <a:lnTo>
                  <a:pt x="64" y="328"/>
                </a:lnTo>
                <a:lnTo>
                  <a:pt x="76" y="302"/>
                </a:lnTo>
                <a:lnTo>
                  <a:pt x="90" y="280"/>
                </a:lnTo>
                <a:lnTo>
                  <a:pt x="104" y="256"/>
                </a:lnTo>
                <a:lnTo>
                  <a:pt x="120" y="234"/>
                </a:lnTo>
                <a:lnTo>
                  <a:pt x="136" y="214"/>
                </a:lnTo>
                <a:lnTo>
                  <a:pt x="154" y="192"/>
                </a:lnTo>
                <a:lnTo>
                  <a:pt x="172" y="174"/>
                </a:lnTo>
                <a:lnTo>
                  <a:pt x="172" y="174"/>
                </a:lnTo>
                <a:lnTo>
                  <a:pt x="192" y="154"/>
                </a:lnTo>
                <a:lnTo>
                  <a:pt x="212" y="136"/>
                </a:lnTo>
                <a:lnTo>
                  <a:pt x="234" y="120"/>
                </a:lnTo>
                <a:lnTo>
                  <a:pt x="256" y="104"/>
                </a:lnTo>
                <a:lnTo>
                  <a:pt x="278" y="90"/>
                </a:lnTo>
                <a:lnTo>
                  <a:pt x="302" y="76"/>
                </a:lnTo>
                <a:lnTo>
                  <a:pt x="326" y="64"/>
                </a:lnTo>
                <a:lnTo>
                  <a:pt x="352" y="52"/>
                </a:lnTo>
                <a:lnTo>
                  <a:pt x="378" y="42"/>
                </a:lnTo>
                <a:lnTo>
                  <a:pt x="404" y="34"/>
                </a:lnTo>
                <a:lnTo>
                  <a:pt x="430" y="26"/>
                </a:lnTo>
                <a:lnTo>
                  <a:pt x="458" y="20"/>
                </a:lnTo>
                <a:lnTo>
                  <a:pt x="484" y="14"/>
                </a:lnTo>
                <a:lnTo>
                  <a:pt x="514" y="12"/>
                </a:lnTo>
                <a:lnTo>
                  <a:pt x="542" y="8"/>
                </a:lnTo>
                <a:lnTo>
                  <a:pt x="570" y="8"/>
                </a:lnTo>
                <a:lnTo>
                  <a:pt x="570" y="8"/>
                </a:lnTo>
                <a:lnTo>
                  <a:pt x="600" y="8"/>
                </a:lnTo>
                <a:lnTo>
                  <a:pt x="628" y="12"/>
                </a:lnTo>
                <a:lnTo>
                  <a:pt x="656" y="14"/>
                </a:lnTo>
                <a:lnTo>
                  <a:pt x="684" y="20"/>
                </a:lnTo>
                <a:lnTo>
                  <a:pt x="712" y="26"/>
                </a:lnTo>
                <a:lnTo>
                  <a:pt x="738" y="34"/>
                </a:lnTo>
                <a:lnTo>
                  <a:pt x="764" y="42"/>
                </a:lnTo>
                <a:lnTo>
                  <a:pt x="790" y="52"/>
                </a:lnTo>
                <a:lnTo>
                  <a:pt x="814" y="64"/>
                </a:lnTo>
                <a:lnTo>
                  <a:pt x="838" y="76"/>
                </a:lnTo>
                <a:lnTo>
                  <a:pt x="862" y="90"/>
                </a:lnTo>
                <a:lnTo>
                  <a:pt x="886" y="104"/>
                </a:lnTo>
                <a:lnTo>
                  <a:pt x="908" y="120"/>
                </a:lnTo>
                <a:lnTo>
                  <a:pt x="928" y="136"/>
                </a:lnTo>
                <a:lnTo>
                  <a:pt x="950" y="154"/>
                </a:lnTo>
                <a:lnTo>
                  <a:pt x="968" y="174"/>
                </a:lnTo>
                <a:lnTo>
                  <a:pt x="968" y="174"/>
                </a:lnTo>
                <a:lnTo>
                  <a:pt x="988" y="192"/>
                </a:lnTo>
                <a:lnTo>
                  <a:pt x="1004" y="214"/>
                </a:lnTo>
                <a:lnTo>
                  <a:pt x="1022" y="234"/>
                </a:lnTo>
                <a:lnTo>
                  <a:pt x="1038" y="256"/>
                </a:lnTo>
                <a:lnTo>
                  <a:pt x="1052" y="280"/>
                </a:lnTo>
                <a:lnTo>
                  <a:pt x="1066" y="302"/>
                </a:lnTo>
                <a:lnTo>
                  <a:pt x="1078" y="328"/>
                </a:lnTo>
                <a:lnTo>
                  <a:pt x="1090" y="352"/>
                </a:lnTo>
                <a:lnTo>
                  <a:pt x="1100" y="378"/>
                </a:lnTo>
                <a:lnTo>
                  <a:pt x="1108" y="404"/>
                </a:lnTo>
                <a:lnTo>
                  <a:pt x="1116" y="430"/>
                </a:lnTo>
                <a:lnTo>
                  <a:pt x="1122" y="458"/>
                </a:lnTo>
                <a:lnTo>
                  <a:pt x="1128" y="486"/>
                </a:lnTo>
                <a:lnTo>
                  <a:pt x="1130" y="514"/>
                </a:lnTo>
                <a:lnTo>
                  <a:pt x="1132" y="542"/>
                </a:lnTo>
                <a:lnTo>
                  <a:pt x="1134" y="572"/>
                </a:lnTo>
                <a:lnTo>
                  <a:pt x="1138" y="572"/>
                </a:lnTo>
                <a:lnTo>
                  <a:pt x="1142" y="572"/>
                </a:lnTo>
                <a:lnTo>
                  <a:pt x="1142" y="572"/>
                </a:lnTo>
                <a:lnTo>
                  <a:pt x="1140" y="542"/>
                </a:lnTo>
                <a:lnTo>
                  <a:pt x="1138" y="512"/>
                </a:lnTo>
                <a:lnTo>
                  <a:pt x="1134" y="484"/>
                </a:lnTo>
                <a:lnTo>
                  <a:pt x="1130" y="456"/>
                </a:lnTo>
                <a:lnTo>
                  <a:pt x="1124" y="428"/>
                </a:lnTo>
                <a:lnTo>
                  <a:pt x="1116" y="402"/>
                </a:lnTo>
                <a:lnTo>
                  <a:pt x="1106" y="374"/>
                </a:lnTo>
                <a:lnTo>
                  <a:pt x="1096" y="348"/>
                </a:lnTo>
                <a:lnTo>
                  <a:pt x="1086" y="324"/>
                </a:lnTo>
                <a:lnTo>
                  <a:pt x="1072" y="300"/>
                </a:lnTo>
                <a:lnTo>
                  <a:pt x="1058" y="276"/>
                </a:lnTo>
                <a:lnTo>
                  <a:pt x="1044" y="252"/>
                </a:lnTo>
                <a:lnTo>
                  <a:pt x="1028" y="230"/>
                </a:lnTo>
                <a:lnTo>
                  <a:pt x="1012" y="208"/>
                </a:lnTo>
                <a:lnTo>
                  <a:pt x="994" y="188"/>
                </a:lnTo>
                <a:lnTo>
                  <a:pt x="974" y="168"/>
                </a:lnTo>
                <a:lnTo>
                  <a:pt x="954" y="148"/>
                </a:lnTo>
                <a:lnTo>
                  <a:pt x="934" y="130"/>
                </a:lnTo>
                <a:lnTo>
                  <a:pt x="912" y="114"/>
                </a:lnTo>
                <a:lnTo>
                  <a:pt x="890" y="98"/>
                </a:lnTo>
                <a:lnTo>
                  <a:pt x="866" y="82"/>
                </a:lnTo>
                <a:lnTo>
                  <a:pt x="842" y="70"/>
                </a:lnTo>
                <a:lnTo>
                  <a:pt x="818" y="56"/>
                </a:lnTo>
                <a:lnTo>
                  <a:pt x="792" y="46"/>
                </a:lnTo>
                <a:lnTo>
                  <a:pt x="766" y="34"/>
                </a:lnTo>
                <a:lnTo>
                  <a:pt x="740" y="26"/>
                </a:lnTo>
                <a:lnTo>
                  <a:pt x="714" y="18"/>
                </a:lnTo>
                <a:lnTo>
                  <a:pt x="686" y="12"/>
                </a:lnTo>
                <a:lnTo>
                  <a:pt x="658" y="6"/>
                </a:lnTo>
                <a:lnTo>
                  <a:pt x="628" y="4"/>
                </a:lnTo>
                <a:lnTo>
                  <a:pt x="600" y="0"/>
                </a:lnTo>
                <a:lnTo>
                  <a:pt x="570" y="0"/>
                </a:lnTo>
                <a:lnTo>
                  <a:pt x="570" y="0"/>
                </a:lnTo>
                <a:lnTo>
                  <a:pt x="542" y="0"/>
                </a:lnTo>
                <a:lnTo>
                  <a:pt x="512" y="4"/>
                </a:lnTo>
                <a:lnTo>
                  <a:pt x="484" y="6"/>
                </a:lnTo>
                <a:lnTo>
                  <a:pt x="456" y="12"/>
                </a:lnTo>
                <a:lnTo>
                  <a:pt x="428" y="18"/>
                </a:lnTo>
                <a:lnTo>
                  <a:pt x="400" y="26"/>
                </a:lnTo>
                <a:lnTo>
                  <a:pt x="374" y="34"/>
                </a:lnTo>
                <a:lnTo>
                  <a:pt x="348" y="46"/>
                </a:lnTo>
                <a:lnTo>
                  <a:pt x="324" y="56"/>
                </a:lnTo>
                <a:lnTo>
                  <a:pt x="298" y="70"/>
                </a:lnTo>
                <a:lnTo>
                  <a:pt x="274" y="82"/>
                </a:lnTo>
                <a:lnTo>
                  <a:pt x="252" y="98"/>
                </a:lnTo>
                <a:lnTo>
                  <a:pt x="228" y="114"/>
                </a:lnTo>
                <a:lnTo>
                  <a:pt x="208" y="130"/>
                </a:lnTo>
                <a:lnTo>
                  <a:pt x="186" y="148"/>
                </a:lnTo>
                <a:lnTo>
                  <a:pt x="166" y="168"/>
                </a:lnTo>
                <a:lnTo>
                  <a:pt x="148" y="188"/>
                </a:lnTo>
                <a:lnTo>
                  <a:pt x="130" y="208"/>
                </a:lnTo>
                <a:lnTo>
                  <a:pt x="114" y="230"/>
                </a:lnTo>
                <a:lnTo>
                  <a:pt x="98" y="252"/>
                </a:lnTo>
                <a:lnTo>
                  <a:pt x="82" y="276"/>
                </a:lnTo>
                <a:lnTo>
                  <a:pt x="68" y="300"/>
                </a:lnTo>
                <a:lnTo>
                  <a:pt x="56" y="324"/>
                </a:lnTo>
                <a:lnTo>
                  <a:pt x="44" y="348"/>
                </a:lnTo>
                <a:lnTo>
                  <a:pt x="34" y="374"/>
                </a:lnTo>
                <a:lnTo>
                  <a:pt x="26" y="402"/>
                </a:lnTo>
                <a:lnTo>
                  <a:pt x="18" y="428"/>
                </a:lnTo>
                <a:lnTo>
                  <a:pt x="12" y="456"/>
                </a:lnTo>
                <a:lnTo>
                  <a:pt x="6" y="484"/>
                </a:lnTo>
                <a:lnTo>
                  <a:pt x="2" y="512"/>
                </a:lnTo>
                <a:lnTo>
                  <a:pt x="0" y="542"/>
                </a:lnTo>
                <a:lnTo>
                  <a:pt x="0" y="572"/>
                </a:lnTo>
                <a:lnTo>
                  <a:pt x="0" y="572"/>
                </a:lnTo>
                <a:lnTo>
                  <a:pt x="0" y="600"/>
                </a:lnTo>
                <a:lnTo>
                  <a:pt x="2" y="630"/>
                </a:lnTo>
                <a:lnTo>
                  <a:pt x="6" y="658"/>
                </a:lnTo>
                <a:lnTo>
                  <a:pt x="12" y="686"/>
                </a:lnTo>
                <a:lnTo>
                  <a:pt x="18" y="714"/>
                </a:lnTo>
                <a:lnTo>
                  <a:pt x="26" y="740"/>
                </a:lnTo>
                <a:lnTo>
                  <a:pt x="34" y="768"/>
                </a:lnTo>
                <a:lnTo>
                  <a:pt x="44" y="794"/>
                </a:lnTo>
                <a:lnTo>
                  <a:pt x="56" y="818"/>
                </a:lnTo>
                <a:lnTo>
                  <a:pt x="68" y="844"/>
                </a:lnTo>
                <a:lnTo>
                  <a:pt x="82" y="868"/>
                </a:lnTo>
                <a:lnTo>
                  <a:pt x="98" y="890"/>
                </a:lnTo>
                <a:lnTo>
                  <a:pt x="114" y="912"/>
                </a:lnTo>
                <a:lnTo>
                  <a:pt x="130" y="934"/>
                </a:lnTo>
                <a:lnTo>
                  <a:pt x="148" y="956"/>
                </a:lnTo>
                <a:lnTo>
                  <a:pt x="166" y="974"/>
                </a:lnTo>
                <a:lnTo>
                  <a:pt x="186" y="994"/>
                </a:lnTo>
                <a:lnTo>
                  <a:pt x="208" y="1012"/>
                </a:lnTo>
                <a:lnTo>
                  <a:pt x="228" y="1028"/>
                </a:lnTo>
                <a:lnTo>
                  <a:pt x="252" y="1044"/>
                </a:lnTo>
                <a:lnTo>
                  <a:pt x="274" y="1060"/>
                </a:lnTo>
                <a:lnTo>
                  <a:pt x="298" y="1074"/>
                </a:lnTo>
                <a:lnTo>
                  <a:pt x="324" y="1086"/>
                </a:lnTo>
                <a:lnTo>
                  <a:pt x="348" y="1098"/>
                </a:lnTo>
                <a:lnTo>
                  <a:pt x="374" y="1108"/>
                </a:lnTo>
                <a:lnTo>
                  <a:pt x="400" y="1116"/>
                </a:lnTo>
                <a:lnTo>
                  <a:pt x="428" y="1124"/>
                </a:lnTo>
                <a:lnTo>
                  <a:pt x="456" y="1130"/>
                </a:lnTo>
                <a:lnTo>
                  <a:pt x="484" y="1136"/>
                </a:lnTo>
                <a:lnTo>
                  <a:pt x="512" y="1140"/>
                </a:lnTo>
                <a:lnTo>
                  <a:pt x="542" y="1142"/>
                </a:lnTo>
                <a:lnTo>
                  <a:pt x="570" y="1142"/>
                </a:lnTo>
                <a:lnTo>
                  <a:pt x="570" y="1142"/>
                </a:lnTo>
                <a:lnTo>
                  <a:pt x="600" y="1142"/>
                </a:lnTo>
                <a:lnTo>
                  <a:pt x="628" y="1140"/>
                </a:lnTo>
                <a:lnTo>
                  <a:pt x="658" y="1136"/>
                </a:lnTo>
                <a:lnTo>
                  <a:pt x="686" y="1130"/>
                </a:lnTo>
                <a:lnTo>
                  <a:pt x="714" y="1124"/>
                </a:lnTo>
                <a:lnTo>
                  <a:pt x="740" y="1116"/>
                </a:lnTo>
                <a:lnTo>
                  <a:pt x="766" y="1108"/>
                </a:lnTo>
                <a:lnTo>
                  <a:pt x="792" y="1098"/>
                </a:lnTo>
                <a:lnTo>
                  <a:pt x="818" y="1086"/>
                </a:lnTo>
                <a:lnTo>
                  <a:pt x="842" y="1074"/>
                </a:lnTo>
                <a:lnTo>
                  <a:pt x="866" y="1060"/>
                </a:lnTo>
                <a:lnTo>
                  <a:pt x="890" y="1044"/>
                </a:lnTo>
                <a:lnTo>
                  <a:pt x="912" y="1028"/>
                </a:lnTo>
                <a:lnTo>
                  <a:pt x="934" y="1012"/>
                </a:lnTo>
                <a:lnTo>
                  <a:pt x="954" y="994"/>
                </a:lnTo>
                <a:lnTo>
                  <a:pt x="974" y="974"/>
                </a:lnTo>
                <a:lnTo>
                  <a:pt x="994" y="956"/>
                </a:lnTo>
                <a:lnTo>
                  <a:pt x="1012" y="934"/>
                </a:lnTo>
                <a:lnTo>
                  <a:pt x="1028" y="912"/>
                </a:lnTo>
                <a:lnTo>
                  <a:pt x="1044" y="890"/>
                </a:lnTo>
                <a:lnTo>
                  <a:pt x="1058" y="868"/>
                </a:lnTo>
                <a:lnTo>
                  <a:pt x="1072" y="844"/>
                </a:lnTo>
                <a:lnTo>
                  <a:pt x="1086" y="818"/>
                </a:lnTo>
                <a:lnTo>
                  <a:pt x="1096" y="794"/>
                </a:lnTo>
                <a:lnTo>
                  <a:pt x="1106" y="768"/>
                </a:lnTo>
                <a:lnTo>
                  <a:pt x="1116" y="740"/>
                </a:lnTo>
                <a:lnTo>
                  <a:pt x="1124" y="714"/>
                </a:lnTo>
                <a:lnTo>
                  <a:pt x="1130" y="686"/>
                </a:lnTo>
                <a:lnTo>
                  <a:pt x="1134" y="658"/>
                </a:lnTo>
                <a:lnTo>
                  <a:pt x="1138" y="630"/>
                </a:lnTo>
                <a:lnTo>
                  <a:pt x="1140" y="600"/>
                </a:lnTo>
                <a:lnTo>
                  <a:pt x="1142" y="572"/>
                </a:lnTo>
                <a:lnTo>
                  <a:pt x="1138" y="572"/>
                </a:lnTo>
                <a:close/>
              </a:path>
            </a:pathLst>
          </a:custGeom>
          <a:solidFill>
            <a:srgbClr val="FFFFF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dirty="0"/>
          </a:p>
        </p:txBody>
      </p:sp>
      <p:sp>
        <p:nvSpPr>
          <p:cNvPr id="14" name="Rectangle 50"/>
          <p:cNvSpPr>
            <a:spLocks noChangeArrowheads="1"/>
          </p:cNvSpPr>
          <p:nvPr/>
        </p:nvSpPr>
        <p:spPr bwMode="auto">
          <a:xfrm>
            <a:off x="4184837" y="2262064"/>
            <a:ext cx="609142"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lgn="ctr" fontAlgn="base">
              <a:spcBef>
                <a:spcPct val="0"/>
              </a:spcBef>
              <a:spcAft>
                <a:spcPct val="0"/>
              </a:spcAft>
            </a:pPr>
            <a:r>
              <a:rPr kumimoji="1" lang="ko-KR" altLang="en-US" sz="1500" b="1" dirty="0" smtClean="0">
                <a:solidFill>
                  <a:schemeClr val="bg1"/>
                </a:solidFill>
                <a:latin typeface="맑은 고딕" pitchFamily="50" charset="-127"/>
                <a:ea typeface="맑은 고딕" pitchFamily="50" charset="-127"/>
                <a:cs typeface="굴림" pitchFamily="50" charset="-127"/>
              </a:rPr>
              <a:t>내용</a:t>
            </a:r>
            <a:r>
              <a:rPr kumimoji="1" lang="en-US" altLang="ko-KR" sz="1500" b="1" dirty="0" smtClean="0">
                <a:solidFill>
                  <a:schemeClr val="bg1"/>
                </a:solidFill>
                <a:latin typeface="맑은 고딕" pitchFamily="50" charset="-127"/>
                <a:ea typeface="맑은 고딕" pitchFamily="50" charset="-127"/>
                <a:cs typeface="굴림" pitchFamily="50" charset="-127"/>
              </a:rPr>
              <a:t>02</a:t>
            </a:r>
          </a:p>
        </p:txBody>
      </p:sp>
      <p:sp>
        <p:nvSpPr>
          <p:cNvPr id="16" name="Rectangle 59"/>
          <p:cNvSpPr>
            <a:spLocks noChangeArrowheads="1"/>
          </p:cNvSpPr>
          <p:nvPr/>
        </p:nvSpPr>
        <p:spPr bwMode="auto">
          <a:xfrm>
            <a:off x="1941430" y="2262064"/>
            <a:ext cx="609142"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lgn="ctr" fontAlgn="base">
              <a:spcBef>
                <a:spcPct val="0"/>
              </a:spcBef>
              <a:spcAft>
                <a:spcPct val="0"/>
              </a:spcAft>
            </a:pPr>
            <a:r>
              <a:rPr kumimoji="1" lang="ko-KR" altLang="en-US" sz="1500" b="1" dirty="0" smtClean="0">
                <a:solidFill>
                  <a:schemeClr val="bg1"/>
                </a:solidFill>
                <a:latin typeface="맑은 고딕" pitchFamily="50" charset="-127"/>
                <a:ea typeface="맑은 고딕" pitchFamily="50" charset="-127"/>
                <a:cs typeface="굴림" pitchFamily="50" charset="-127"/>
              </a:rPr>
              <a:t>내용</a:t>
            </a:r>
            <a:r>
              <a:rPr kumimoji="1" lang="en-US" altLang="ko-KR" sz="1500" b="1" dirty="0" smtClean="0">
                <a:solidFill>
                  <a:schemeClr val="bg1"/>
                </a:solidFill>
                <a:latin typeface="맑은 고딕" pitchFamily="50" charset="-127"/>
                <a:ea typeface="맑은 고딕" pitchFamily="50" charset="-127"/>
                <a:cs typeface="굴림" pitchFamily="50" charset="-127"/>
              </a:rPr>
              <a:t>01</a:t>
            </a:r>
          </a:p>
        </p:txBody>
      </p:sp>
      <p:sp>
        <p:nvSpPr>
          <p:cNvPr id="19" name="Freeform 67"/>
          <p:cNvSpPr>
            <a:spLocks/>
          </p:cNvSpPr>
          <p:nvPr/>
        </p:nvSpPr>
        <p:spPr bwMode="auto">
          <a:xfrm>
            <a:off x="5816600" y="1207294"/>
            <a:ext cx="1809750" cy="1812925"/>
          </a:xfrm>
          <a:custGeom>
            <a:avLst/>
            <a:gdLst/>
            <a:ahLst/>
            <a:cxnLst>
              <a:cxn ang="0">
                <a:pos x="1130" y="628"/>
              </a:cxn>
              <a:cxn ang="0">
                <a:pos x="1098" y="764"/>
              </a:cxn>
              <a:cxn ang="0">
                <a:pos x="1036" y="886"/>
              </a:cxn>
              <a:cxn ang="0">
                <a:pos x="968" y="970"/>
              </a:cxn>
              <a:cxn ang="0">
                <a:pos x="862" y="1052"/>
              </a:cxn>
              <a:cxn ang="0">
                <a:pos x="738" y="1108"/>
              </a:cxn>
              <a:cxn ang="0">
                <a:pos x="598" y="1134"/>
              </a:cxn>
              <a:cxn ang="0">
                <a:pos x="484" y="1128"/>
              </a:cxn>
              <a:cxn ang="0">
                <a:pos x="350" y="1090"/>
              </a:cxn>
              <a:cxn ang="0">
                <a:pos x="234" y="1022"/>
              </a:cxn>
              <a:cxn ang="0">
                <a:pos x="154" y="950"/>
              </a:cxn>
              <a:cxn ang="0">
                <a:pos x="74" y="840"/>
              </a:cxn>
              <a:cxn ang="0">
                <a:pos x="24" y="712"/>
              </a:cxn>
              <a:cxn ang="0">
                <a:pos x="8" y="572"/>
              </a:cxn>
              <a:cxn ang="0">
                <a:pos x="18" y="458"/>
              </a:cxn>
              <a:cxn ang="0">
                <a:pos x="62" y="328"/>
              </a:cxn>
              <a:cxn ang="0">
                <a:pos x="136" y="214"/>
              </a:cxn>
              <a:cxn ang="0">
                <a:pos x="212" y="136"/>
              </a:cxn>
              <a:cxn ang="0">
                <a:pos x="326" y="64"/>
              </a:cxn>
              <a:cxn ang="0">
                <a:pos x="456" y="20"/>
              </a:cxn>
              <a:cxn ang="0">
                <a:pos x="570" y="8"/>
              </a:cxn>
              <a:cxn ang="0">
                <a:pos x="710" y="26"/>
              </a:cxn>
              <a:cxn ang="0">
                <a:pos x="838" y="76"/>
              </a:cxn>
              <a:cxn ang="0">
                <a:pos x="948" y="154"/>
              </a:cxn>
              <a:cxn ang="0">
                <a:pos x="1022" y="234"/>
              </a:cxn>
              <a:cxn ang="0">
                <a:pos x="1088" y="352"/>
              </a:cxn>
              <a:cxn ang="0">
                <a:pos x="1126" y="486"/>
              </a:cxn>
              <a:cxn ang="0">
                <a:pos x="1140" y="572"/>
              </a:cxn>
              <a:cxn ang="0">
                <a:pos x="1130" y="456"/>
              </a:cxn>
              <a:cxn ang="0">
                <a:pos x="1084" y="324"/>
              </a:cxn>
              <a:cxn ang="0">
                <a:pos x="1010" y="208"/>
              </a:cxn>
              <a:cxn ang="0">
                <a:pos x="912" y="114"/>
              </a:cxn>
              <a:cxn ang="0">
                <a:pos x="792" y="46"/>
              </a:cxn>
              <a:cxn ang="0">
                <a:pos x="656" y="6"/>
              </a:cxn>
              <a:cxn ang="0">
                <a:pos x="540" y="0"/>
              </a:cxn>
              <a:cxn ang="0">
                <a:pos x="400" y="26"/>
              </a:cxn>
              <a:cxn ang="0">
                <a:pos x="274" y="82"/>
              </a:cxn>
              <a:cxn ang="0">
                <a:pos x="166" y="168"/>
              </a:cxn>
              <a:cxn ang="0">
                <a:pos x="82" y="276"/>
              </a:cxn>
              <a:cxn ang="0">
                <a:pos x="24" y="402"/>
              </a:cxn>
              <a:cxn ang="0">
                <a:pos x="0" y="542"/>
              </a:cxn>
              <a:cxn ang="0">
                <a:pos x="6" y="658"/>
              </a:cxn>
              <a:cxn ang="0">
                <a:pos x="44" y="794"/>
              </a:cxn>
              <a:cxn ang="0">
                <a:pos x="112" y="912"/>
              </a:cxn>
              <a:cxn ang="0">
                <a:pos x="206" y="1012"/>
              </a:cxn>
              <a:cxn ang="0">
                <a:pos x="322" y="1086"/>
              </a:cxn>
              <a:cxn ang="0">
                <a:pos x="454" y="1130"/>
              </a:cxn>
              <a:cxn ang="0">
                <a:pos x="570" y="1142"/>
              </a:cxn>
              <a:cxn ang="0">
                <a:pos x="712" y="1124"/>
              </a:cxn>
              <a:cxn ang="0">
                <a:pos x="842" y="1074"/>
              </a:cxn>
              <a:cxn ang="0">
                <a:pos x="954" y="994"/>
              </a:cxn>
              <a:cxn ang="0">
                <a:pos x="1044" y="890"/>
              </a:cxn>
              <a:cxn ang="0">
                <a:pos x="1106" y="768"/>
              </a:cxn>
              <a:cxn ang="0">
                <a:pos x="1138" y="630"/>
              </a:cxn>
            </a:cxnLst>
            <a:rect l="0" t="0" r="r" b="b"/>
            <a:pathLst>
              <a:path w="1140" h="1142">
                <a:moveTo>
                  <a:pt x="1136" y="572"/>
                </a:moveTo>
                <a:lnTo>
                  <a:pt x="1132" y="572"/>
                </a:lnTo>
                <a:lnTo>
                  <a:pt x="1132" y="572"/>
                </a:lnTo>
                <a:lnTo>
                  <a:pt x="1132" y="600"/>
                </a:lnTo>
                <a:lnTo>
                  <a:pt x="1130" y="628"/>
                </a:lnTo>
                <a:lnTo>
                  <a:pt x="1126" y="656"/>
                </a:lnTo>
                <a:lnTo>
                  <a:pt x="1122" y="684"/>
                </a:lnTo>
                <a:lnTo>
                  <a:pt x="1116" y="712"/>
                </a:lnTo>
                <a:lnTo>
                  <a:pt x="1108" y="738"/>
                </a:lnTo>
                <a:lnTo>
                  <a:pt x="1098" y="764"/>
                </a:lnTo>
                <a:lnTo>
                  <a:pt x="1088" y="790"/>
                </a:lnTo>
                <a:lnTo>
                  <a:pt x="1078" y="816"/>
                </a:lnTo>
                <a:lnTo>
                  <a:pt x="1064" y="840"/>
                </a:lnTo>
                <a:lnTo>
                  <a:pt x="1052" y="864"/>
                </a:lnTo>
                <a:lnTo>
                  <a:pt x="1036" y="886"/>
                </a:lnTo>
                <a:lnTo>
                  <a:pt x="1022" y="908"/>
                </a:lnTo>
                <a:lnTo>
                  <a:pt x="1004" y="930"/>
                </a:lnTo>
                <a:lnTo>
                  <a:pt x="986" y="950"/>
                </a:lnTo>
                <a:lnTo>
                  <a:pt x="968" y="970"/>
                </a:lnTo>
                <a:lnTo>
                  <a:pt x="968" y="970"/>
                </a:lnTo>
                <a:lnTo>
                  <a:pt x="948" y="988"/>
                </a:lnTo>
                <a:lnTo>
                  <a:pt x="928" y="1006"/>
                </a:lnTo>
                <a:lnTo>
                  <a:pt x="906" y="1022"/>
                </a:lnTo>
                <a:lnTo>
                  <a:pt x="884" y="1038"/>
                </a:lnTo>
                <a:lnTo>
                  <a:pt x="862" y="1052"/>
                </a:lnTo>
                <a:lnTo>
                  <a:pt x="838" y="1066"/>
                </a:lnTo>
                <a:lnTo>
                  <a:pt x="814" y="1078"/>
                </a:lnTo>
                <a:lnTo>
                  <a:pt x="790" y="1090"/>
                </a:lnTo>
                <a:lnTo>
                  <a:pt x="764" y="1100"/>
                </a:lnTo>
                <a:lnTo>
                  <a:pt x="738" y="1108"/>
                </a:lnTo>
                <a:lnTo>
                  <a:pt x="710" y="1116"/>
                </a:lnTo>
                <a:lnTo>
                  <a:pt x="684" y="1122"/>
                </a:lnTo>
                <a:lnTo>
                  <a:pt x="656" y="1128"/>
                </a:lnTo>
                <a:lnTo>
                  <a:pt x="628" y="1132"/>
                </a:lnTo>
                <a:lnTo>
                  <a:pt x="598" y="1134"/>
                </a:lnTo>
                <a:lnTo>
                  <a:pt x="570" y="1134"/>
                </a:lnTo>
                <a:lnTo>
                  <a:pt x="570" y="1134"/>
                </a:lnTo>
                <a:lnTo>
                  <a:pt x="540" y="1134"/>
                </a:lnTo>
                <a:lnTo>
                  <a:pt x="512" y="1132"/>
                </a:lnTo>
                <a:lnTo>
                  <a:pt x="484" y="1128"/>
                </a:lnTo>
                <a:lnTo>
                  <a:pt x="456" y="1122"/>
                </a:lnTo>
                <a:lnTo>
                  <a:pt x="430" y="1116"/>
                </a:lnTo>
                <a:lnTo>
                  <a:pt x="402" y="1108"/>
                </a:lnTo>
                <a:lnTo>
                  <a:pt x="376" y="1100"/>
                </a:lnTo>
                <a:lnTo>
                  <a:pt x="350" y="1090"/>
                </a:lnTo>
                <a:lnTo>
                  <a:pt x="326" y="1078"/>
                </a:lnTo>
                <a:lnTo>
                  <a:pt x="302" y="1066"/>
                </a:lnTo>
                <a:lnTo>
                  <a:pt x="278" y="1052"/>
                </a:lnTo>
                <a:lnTo>
                  <a:pt x="256" y="1038"/>
                </a:lnTo>
                <a:lnTo>
                  <a:pt x="234" y="1022"/>
                </a:lnTo>
                <a:lnTo>
                  <a:pt x="212" y="1006"/>
                </a:lnTo>
                <a:lnTo>
                  <a:pt x="192" y="988"/>
                </a:lnTo>
                <a:lnTo>
                  <a:pt x="172" y="970"/>
                </a:lnTo>
                <a:lnTo>
                  <a:pt x="172" y="970"/>
                </a:lnTo>
                <a:lnTo>
                  <a:pt x="154" y="950"/>
                </a:lnTo>
                <a:lnTo>
                  <a:pt x="136" y="930"/>
                </a:lnTo>
                <a:lnTo>
                  <a:pt x="118" y="908"/>
                </a:lnTo>
                <a:lnTo>
                  <a:pt x="104" y="886"/>
                </a:lnTo>
                <a:lnTo>
                  <a:pt x="88" y="864"/>
                </a:lnTo>
                <a:lnTo>
                  <a:pt x="74" y="840"/>
                </a:lnTo>
                <a:lnTo>
                  <a:pt x="62" y="816"/>
                </a:lnTo>
                <a:lnTo>
                  <a:pt x="52" y="790"/>
                </a:lnTo>
                <a:lnTo>
                  <a:pt x="42" y="764"/>
                </a:lnTo>
                <a:lnTo>
                  <a:pt x="32" y="738"/>
                </a:lnTo>
                <a:lnTo>
                  <a:pt x="24" y="712"/>
                </a:lnTo>
                <a:lnTo>
                  <a:pt x="18" y="684"/>
                </a:lnTo>
                <a:lnTo>
                  <a:pt x="14" y="656"/>
                </a:lnTo>
                <a:lnTo>
                  <a:pt x="10" y="628"/>
                </a:lnTo>
                <a:lnTo>
                  <a:pt x="8" y="600"/>
                </a:lnTo>
                <a:lnTo>
                  <a:pt x="8" y="572"/>
                </a:lnTo>
                <a:lnTo>
                  <a:pt x="8" y="572"/>
                </a:lnTo>
                <a:lnTo>
                  <a:pt x="8" y="542"/>
                </a:lnTo>
                <a:lnTo>
                  <a:pt x="10" y="514"/>
                </a:lnTo>
                <a:lnTo>
                  <a:pt x="14" y="486"/>
                </a:lnTo>
                <a:lnTo>
                  <a:pt x="18" y="458"/>
                </a:lnTo>
                <a:lnTo>
                  <a:pt x="24" y="430"/>
                </a:lnTo>
                <a:lnTo>
                  <a:pt x="32" y="404"/>
                </a:lnTo>
                <a:lnTo>
                  <a:pt x="42" y="378"/>
                </a:lnTo>
                <a:lnTo>
                  <a:pt x="52" y="352"/>
                </a:lnTo>
                <a:lnTo>
                  <a:pt x="62" y="328"/>
                </a:lnTo>
                <a:lnTo>
                  <a:pt x="74" y="302"/>
                </a:lnTo>
                <a:lnTo>
                  <a:pt x="88" y="280"/>
                </a:lnTo>
                <a:lnTo>
                  <a:pt x="104" y="256"/>
                </a:lnTo>
                <a:lnTo>
                  <a:pt x="118" y="234"/>
                </a:lnTo>
                <a:lnTo>
                  <a:pt x="136" y="214"/>
                </a:lnTo>
                <a:lnTo>
                  <a:pt x="154" y="192"/>
                </a:lnTo>
                <a:lnTo>
                  <a:pt x="172" y="174"/>
                </a:lnTo>
                <a:lnTo>
                  <a:pt x="172" y="174"/>
                </a:lnTo>
                <a:lnTo>
                  <a:pt x="192" y="154"/>
                </a:lnTo>
                <a:lnTo>
                  <a:pt x="212" y="136"/>
                </a:lnTo>
                <a:lnTo>
                  <a:pt x="234" y="120"/>
                </a:lnTo>
                <a:lnTo>
                  <a:pt x="256" y="104"/>
                </a:lnTo>
                <a:lnTo>
                  <a:pt x="278" y="90"/>
                </a:lnTo>
                <a:lnTo>
                  <a:pt x="302" y="76"/>
                </a:lnTo>
                <a:lnTo>
                  <a:pt x="326" y="64"/>
                </a:lnTo>
                <a:lnTo>
                  <a:pt x="350" y="52"/>
                </a:lnTo>
                <a:lnTo>
                  <a:pt x="376" y="42"/>
                </a:lnTo>
                <a:lnTo>
                  <a:pt x="402" y="34"/>
                </a:lnTo>
                <a:lnTo>
                  <a:pt x="430" y="26"/>
                </a:lnTo>
                <a:lnTo>
                  <a:pt x="456" y="20"/>
                </a:lnTo>
                <a:lnTo>
                  <a:pt x="484" y="14"/>
                </a:lnTo>
                <a:lnTo>
                  <a:pt x="512" y="12"/>
                </a:lnTo>
                <a:lnTo>
                  <a:pt x="540" y="8"/>
                </a:lnTo>
                <a:lnTo>
                  <a:pt x="570" y="8"/>
                </a:lnTo>
                <a:lnTo>
                  <a:pt x="570" y="8"/>
                </a:lnTo>
                <a:lnTo>
                  <a:pt x="598" y="8"/>
                </a:lnTo>
                <a:lnTo>
                  <a:pt x="628" y="12"/>
                </a:lnTo>
                <a:lnTo>
                  <a:pt x="656" y="14"/>
                </a:lnTo>
                <a:lnTo>
                  <a:pt x="684" y="20"/>
                </a:lnTo>
                <a:lnTo>
                  <a:pt x="710" y="26"/>
                </a:lnTo>
                <a:lnTo>
                  <a:pt x="738" y="34"/>
                </a:lnTo>
                <a:lnTo>
                  <a:pt x="764" y="42"/>
                </a:lnTo>
                <a:lnTo>
                  <a:pt x="790" y="52"/>
                </a:lnTo>
                <a:lnTo>
                  <a:pt x="814" y="64"/>
                </a:lnTo>
                <a:lnTo>
                  <a:pt x="838" y="76"/>
                </a:lnTo>
                <a:lnTo>
                  <a:pt x="862" y="90"/>
                </a:lnTo>
                <a:lnTo>
                  <a:pt x="884" y="104"/>
                </a:lnTo>
                <a:lnTo>
                  <a:pt x="906" y="120"/>
                </a:lnTo>
                <a:lnTo>
                  <a:pt x="928" y="136"/>
                </a:lnTo>
                <a:lnTo>
                  <a:pt x="948" y="154"/>
                </a:lnTo>
                <a:lnTo>
                  <a:pt x="968" y="174"/>
                </a:lnTo>
                <a:lnTo>
                  <a:pt x="968" y="174"/>
                </a:lnTo>
                <a:lnTo>
                  <a:pt x="986" y="192"/>
                </a:lnTo>
                <a:lnTo>
                  <a:pt x="1004" y="214"/>
                </a:lnTo>
                <a:lnTo>
                  <a:pt x="1022" y="234"/>
                </a:lnTo>
                <a:lnTo>
                  <a:pt x="1036" y="256"/>
                </a:lnTo>
                <a:lnTo>
                  <a:pt x="1052" y="280"/>
                </a:lnTo>
                <a:lnTo>
                  <a:pt x="1064" y="302"/>
                </a:lnTo>
                <a:lnTo>
                  <a:pt x="1078" y="328"/>
                </a:lnTo>
                <a:lnTo>
                  <a:pt x="1088" y="352"/>
                </a:lnTo>
                <a:lnTo>
                  <a:pt x="1098" y="378"/>
                </a:lnTo>
                <a:lnTo>
                  <a:pt x="1108" y="404"/>
                </a:lnTo>
                <a:lnTo>
                  <a:pt x="1116" y="430"/>
                </a:lnTo>
                <a:lnTo>
                  <a:pt x="1122" y="458"/>
                </a:lnTo>
                <a:lnTo>
                  <a:pt x="1126" y="486"/>
                </a:lnTo>
                <a:lnTo>
                  <a:pt x="1130" y="514"/>
                </a:lnTo>
                <a:lnTo>
                  <a:pt x="1132" y="542"/>
                </a:lnTo>
                <a:lnTo>
                  <a:pt x="1132" y="572"/>
                </a:lnTo>
                <a:lnTo>
                  <a:pt x="1136" y="572"/>
                </a:lnTo>
                <a:lnTo>
                  <a:pt x="1140" y="572"/>
                </a:lnTo>
                <a:lnTo>
                  <a:pt x="1140" y="572"/>
                </a:lnTo>
                <a:lnTo>
                  <a:pt x="1140" y="542"/>
                </a:lnTo>
                <a:lnTo>
                  <a:pt x="1138" y="512"/>
                </a:lnTo>
                <a:lnTo>
                  <a:pt x="1134" y="484"/>
                </a:lnTo>
                <a:lnTo>
                  <a:pt x="1130" y="456"/>
                </a:lnTo>
                <a:lnTo>
                  <a:pt x="1122" y="428"/>
                </a:lnTo>
                <a:lnTo>
                  <a:pt x="1116" y="402"/>
                </a:lnTo>
                <a:lnTo>
                  <a:pt x="1106" y="374"/>
                </a:lnTo>
                <a:lnTo>
                  <a:pt x="1096" y="348"/>
                </a:lnTo>
                <a:lnTo>
                  <a:pt x="1084" y="324"/>
                </a:lnTo>
                <a:lnTo>
                  <a:pt x="1072" y="300"/>
                </a:lnTo>
                <a:lnTo>
                  <a:pt x="1058" y="276"/>
                </a:lnTo>
                <a:lnTo>
                  <a:pt x="1044" y="252"/>
                </a:lnTo>
                <a:lnTo>
                  <a:pt x="1028" y="230"/>
                </a:lnTo>
                <a:lnTo>
                  <a:pt x="1010" y="208"/>
                </a:lnTo>
                <a:lnTo>
                  <a:pt x="992" y="188"/>
                </a:lnTo>
                <a:lnTo>
                  <a:pt x="974" y="168"/>
                </a:lnTo>
                <a:lnTo>
                  <a:pt x="954" y="148"/>
                </a:lnTo>
                <a:lnTo>
                  <a:pt x="934" y="130"/>
                </a:lnTo>
                <a:lnTo>
                  <a:pt x="912" y="114"/>
                </a:lnTo>
                <a:lnTo>
                  <a:pt x="890" y="98"/>
                </a:lnTo>
                <a:lnTo>
                  <a:pt x="866" y="82"/>
                </a:lnTo>
                <a:lnTo>
                  <a:pt x="842" y="70"/>
                </a:lnTo>
                <a:lnTo>
                  <a:pt x="818" y="56"/>
                </a:lnTo>
                <a:lnTo>
                  <a:pt x="792" y="46"/>
                </a:lnTo>
                <a:lnTo>
                  <a:pt x="766" y="34"/>
                </a:lnTo>
                <a:lnTo>
                  <a:pt x="740" y="26"/>
                </a:lnTo>
                <a:lnTo>
                  <a:pt x="712" y="18"/>
                </a:lnTo>
                <a:lnTo>
                  <a:pt x="686" y="12"/>
                </a:lnTo>
                <a:lnTo>
                  <a:pt x="656" y="6"/>
                </a:lnTo>
                <a:lnTo>
                  <a:pt x="628" y="4"/>
                </a:lnTo>
                <a:lnTo>
                  <a:pt x="600" y="0"/>
                </a:lnTo>
                <a:lnTo>
                  <a:pt x="570" y="0"/>
                </a:lnTo>
                <a:lnTo>
                  <a:pt x="570" y="0"/>
                </a:lnTo>
                <a:lnTo>
                  <a:pt x="540" y="0"/>
                </a:lnTo>
                <a:lnTo>
                  <a:pt x="512" y="4"/>
                </a:lnTo>
                <a:lnTo>
                  <a:pt x="484" y="6"/>
                </a:lnTo>
                <a:lnTo>
                  <a:pt x="454" y="12"/>
                </a:lnTo>
                <a:lnTo>
                  <a:pt x="428" y="18"/>
                </a:lnTo>
                <a:lnTo>
                  <a:pt x="400" y="26"/>
                </a:lnTo>
                <a:lnTo>
                  <a:pt x="374" y="34"/>
                </a:lnTo>
                <a:lnTo>
                  <a:pt x="348" y="46"/>
                </a:lnTo>
                <a:lnTo>
                  <a:pt x="322" y="56"/>
                </a:lnTo>
                <a:lnTo>
                  <a:pt x="298" y="70"/>
                </a:lnTo>
                <a:lnTo>
                  <a:pt x="274" y="82"/>
                </a:lnTo>
                <a:lnTo>
                  <a:pt x="250" y="98"/>
                </a:lnTo>
                <a:lnTo>
                  <a:pt x="228" y="114"/>
                </a:lnTo>
                <a:lnTo>
                  <a:pt x="206" y="130"/>
                </a:lnTo>
                <a:lnTo>
                  <a:pt x="186" y="148"/>
                </a:lnTo>
                <a:lnTo>
                  <a:pt x="166" y="168"/>
                </a:lnTo>
                <a:lnTo>
                  <a:pt x="148" y="188"/>
                </a:lnTo>
                <a:lnTo>
                  <a:pt x="130" y="208"/>
                </a:lnTo>
                <a:lnTo>
                  <a:pt x="112" y="230"/>
                </a:lnTo>
                <a:lnTo>
                  <a:pt x="96" y="252"/>
                </a:lnTo>
                <a:lnTo>
                  <a:pt x="82" y="276"/>
                </a:lnTo>
                <a:lnTo>
                  <a:pt x="68" y="300"/>
                </a:lnTo>
                <a:lnTo>
                  <a:pt x="56" y="324"/>
                </a:lnTo>
                <a:lnTo>
                  <a:pt x="44" y="348"/>
                </a:lnTo>
                <a:lnTo>
                  <a:pt x="34" y="374"/>
                </a:lnTo>
                <a:lnTo>
                  <a:pt x="24" y="402"/>
                </a:lnTo>
                <a:lnTo>
                  <a:pt x="18" y="428"/>
                </a:lnTo>
                <a:lnTo>
                  <a:pt x="10" y="456"/>
                </a:lnTo>
                <a:lnTo>
                  <a:pt x="6" y="484"/>
                </a:lnTo>
                <a:lnTo>
                  <a:pt x="2" y="512"/>
                </a:lnTo>
                <a:lnTo>
                  <a:pt x="0" y="542"/>
                </a:lnTo>
                <a:lnTo>
                  <a:pt x="0" y="572"/>
                </a:lnTo>
                <a:lnTo>
                  <a:pt x="0" y="572"/>
                </a:lnTo>
                <a:lnTo>
                  <a:pt x="0" y="600"/>
                </a:lnTo>
                <a:lnTo>
                  <a:pt x="2" y="630"/>
                </a:lnTo>
                <a:lnTo>
                  <a:pt x="6" y="658"/>
                </a:lnTo>
                <a:lnTo>
                  <a:pt x="10" y="686"/>
                </a:lnTo>
                <a:lnTo>
                  <a:pt x="18" y="714"/>
                </a:lnTo>
                <a:lnTo>
                  <a:pt x="24" y="740"/>
                </a:lnTo>
                <a:lnTo>
                  <a:pt x="34" y="768"/>
                </a:lnTo>
                <a:lnTo>
                  <a:pt x="44" y="794"/>
                </a:lnTo>
                <a:lnTo>
                  <a:pt x="56" y="818"/>
                </a:lnTo>
                <a:lnTo>
                  <a:pt x="68" y="844"/>
                </a:lnTo>
                <a:lnTo>
                  <a:pt x="82" y="868"/>
                </a:lnTo>
                <a:lnTo>
                  <a:pt x="96" y="890"/>
                </a:lnTo>
                <a:lnTo>
                  <a:pt x="112" y="912"/>
                </a:lnTo>
                <a:lnTo>
                  <a:pt x="130" y="934"/>
                </a:lnTo>
                <a:lnTo>
                  <a:pt x="148" y="956"/>
                </a:lnTo>
                <a:lnTo>
                  <a:pt x="166" y="974"/>
                </a:lnTo>
                <a:lnTo>
                  <a:pt x="186" y="994"/>
                </a:lnTo>
                <a:lnTo>
                  <a:pt x="206" y="1012"/>
                </a:lnTo>
                <a:lnTo>
                  <a:pt x="228" y="1028"/>
                </a:lnTo>
                <a:lnTo>
                  <a:pt x="250" y="1044"/>
                </a:lnTo>
                <a:lnTo>
                  <a:pt x="274" y="1060"/>
                </a:lnTo>
                <a:lnTo>
                  <a:pt x="298" y="1074"/>
                </a:lnTo>
                <a:lnTo>
                  <a:pt x="322" y="1086"/>
                </a:lnTo>
                <a:lnTo>
                  <a:pt x="348" y="1098"/>
                </a:lnTo>
                <a:lnTo>
                  <a:pt x="374" y="1108"/>
                </a:lnTo>
                <a:lnTo>
                  <a:pt x="400" y="1116"/>
                </a:lnTo>
                <a:lnTo>
                  <a:pt x="428" y="1124"/>
                </a:lnTo>
                <a:lnTo>
                  <a:pt x="454" y="1130"/>
                </a:lnTo>
                <a:lnTo>
                  <a:pt x="484" y="1136"/>
                </a:lnTo>
                <a:lnTo>
                  <a:pt x="512" y="1140"/>
                </a:lnTo>
                <a:lnTo>
                  <a:pt x="540" y="1142"/>
                </a:lnTo>
                <a:lnTo>
                  <a:pt x="570" y="1142"/>
                </a:lnTo>
                <a:lnTo>
                  <a:pt x="570" y="1142"/>
                </a:lnTo>
                <a:lnTo>
                  <a:pt x="600" y="1142"/>
                </a:lnTo>
                <a:lnTo>
                  <a:pt x="628" y="1140"/>
                </a:lnTo>
                <a:lnTo>
                  <a:pt x="656" y="1136"/>
                </a:lnTo>
                <a:lnTo>
                  <a:pt x="686" y="1130"/>
                </a:lnTo>
                <a:lnTo>
                  <a:pt x="712" y="1124"/>
                </a:lnTo>
                <a:lnTo>
                  <a:pt x="740" y="1116"/>
                </a:lnTo>
                <a:lnTo>
                  <a:pt x="766" y="1108"/>
                </a:lnTo>
                <a:lnTo>
                  <a:pt x="792" y="1098"/>
                </a:lnTo>
                <a:lnTo>
                  <a:pt x="818" y="1086"/>
                </a:lnTo>
                <a:lnTo>
                  <a:pt x="842" y="1074"/>
                </a:lnTo>
                <a:lnTo>
                  <a:pt x="866" y="1060"/>
                </a:lnTo>
                <a:lnTo>
                  <a:pt x="890" y="1044"/>
                </a:lnTo>
                <a:lnTo>
                  <a:pt x="912" y="1028"/>
                </a:lnTo>
                <a:lnTo>
                  <a:pt x="934" y="1012"/>
                </a:lnTo>
                <a:lnTo>
                  <a:pt x="954" y="994"/>
                </a:lnTo>
                <a:lnTo>
                  <a:pt x="974" y="974"/>
                </a:lnTo>
                <a:lnTo>
                  <a:pt x="992" y="956"/>
                </a:lnTo>
                <a:lnTo>
                  <a:pt x="1010" y="934"/>
                </a:lnTo>
                <a:lnTo>
                  <a:pt x="1028" y="912"/>
                </a:lnTo>
                <a:lnTo>
                  <a:pt x="1044" y="890"/>
                </a:lnTo>
                <a:lnTo>
                  <a:pt x="1058" y="868"/>
                </a:lnTo>
                <a:lnTo>
                  <a:pt x="1072" y="844"/>
                </a:lnTo>
                <a:lnTo>
                  <a:pt x="1084" y="818"/>
                </a:lnTo>
                <a:lnTo>
                  <a:pt x="1096" y="794"/>
                </a:lnTo>
                <a:lnTo>
                  <a:pt x="1106" y="768"/>
                </a:lnTo>
                <a:lnTo>
                  <a:pt x="1116" y="740"/>
                </a:lnTo>
                <a:lnTo>
                  <a:pt x="1122" y="714"/>
                </a:lnTo>
                <a:lnTo>
                  <a:pt x="1130" y="686"/>
                </a:lnTo>
                <a:lnTo>
                  <a:pt x="1134" y="658"/>
                </a:lnTo>
                <a:lnTo>
                  <a:pt x="1138" y="630"/>
                </a:lnTo>
                <a:lnTo>
                  <a:pt x="1140" y="600"/>
                </a:lnTo>
                <a:lnTo>
                  <a:pt x="1140" y="572"/>
                </a:lnTo>
                <a:lnTo>
                  <a:pt x="1136" y="572"/>
                </a:lnTo>
                <a:close/>
              </a:path>
            </a:pathLst>
          </a:custGeom>
          <a:solidFill>
            <a:srgbClr val="FFFFFF"/>
          </a:solidFill>
          <a:ln w="9525">
            <a:solidFill>
              <a:schemeClr val="bg1"/>
            </a:solidFill>
            <a:round/>
            <a:headEnd/>
            <a:tailEnd/>
          </a:ln>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dirty="0"/>
          </a:p>
        </p:txBody>
      </p:sp>
      <p:sp>
        <p:nvSpPr>
          <p:cNvPr id="20" name="Rectangle 68"/>
          <p:cNvSpPr>
            <a:spLocks noChangeArrowheads="1"/>
          </p:cNvSpPr>
          <p:nvPr/>
        </p:nvSpPr>
        <p:spPr bwMode="auto">
          <a:xfrm>
            <a:off x="6445743" y="2262064"/>
            <a:ext cx="609141" cy="2308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lvl="0" algn="ctr" fontAlgn="base">
              <a:spcBef>
                <a:spcPct val="0"/>
              </a:spcBef>
              <a:spcAft>
                <a:spcPct val="0"/>
              </a:spcAft>
            </a:pPr>
            <a:r>
              <a:rPr kumimoji="1" lang="ko-KR" altLang="en-US" sz="1500" b="1" dirty="0" smtClean="0">
                <a:solidFill>
                  <a:schemeClr val="bg1"/>
                </a:solidFill>
                <a:latin typeface="맑은 고딕" pitchFamily="50" charset="-127"/>
                <a:ea typeface="맑은 고딕" pitchFamily="50" charset="-127"/>
                <a:cs typeface="굴림" pitchFamily="50" charset="-127"/>
              </a:rPr>
              <a:t>내용</a:t>
            </a:r>
            <a:r>
              <a:rPr kumimoji="1" lang="en-US" altLang="ko-KR" sz="1500" b="1" dirty="0" smtClean="0">
                <a:solidFill>
                  <a:schemeClr val="bg1"/>
                </a:solidFill>
                <a:latin typeface="맑은 고딕" pitchFamily="50" charset="-127"/>
                <a:ea typeface="맑은 고딕" pitchFamily="50" charset="-127"/>
                <a:cs typeface="굴림" pitchFamily="50" charset="-127"/>
              </a:rPr>
              <a:t>03</a:t>
            </a:r>
            <a:endParaRPr kumimoji="1" lang="ko-KR" altLang="ko-KR" sz="1800" b="0" i="0" u="none" strike="noStrike" cap="none" normalizeH="0" baseline="0" dirty="0" smtClean="0">
              <a:ln>
                <a:noFill/>
              </a:ln>
              <a:solidFill>
                <a:schemeClr val="bg1"/>
              </a:solidFill>
              <a:effectLst/>
              <a:latin typeface="굴림" pitchFamily="50" charset="-127"/>
              <a:ea typeface="굴림" pitchFamily="50" charset="-127"/>
              <a:cs typeface="굴림" pitchFamily="50" charset="-127"/>
            </a:endParaRPr>
          </a:p>
        </p:txBody>
      </p:sp>
      <p:grpSp>
        <p:nvGrpSpPr>
          <p:cNvPr id="21" name="그룹 20"/>
          <p:cNvGrpSpPr/>
          <p:nvPr/>
        </p:nvGrpSpPr>
        <p:grpSpPr>
          <a:xfrm>
            <a:off x="4386263" y="1788877"/>
            <a:ext cx="219075" cy="307975"/>
            <a:chOff x="4530725" y="2260600"/>
            <a:chExt cx="219075" cy="307975"/>
          </a:xfrm>
          <a:solidFill>
            <a:schemeClr val="bg1"/>
          </a:solidFill>
        </p:grpSpPr>
        <p:sp>
          <p:nvSpPr>
            <p:cNvPr id="29" name="Freeform 9"/>
            <p:cNvSpPr>
              <a:spLocks noEditPoints="1"/>
            </p:cNvSpPr>
            <p:nvPr/>
          </p:nvSpPr>
          <p:spPr bwMode="auto">
            <a:xfrm>
              <a:off x="4530725" y="2260600"/>
              <a:ext cx="219075" cy="307975"/>
            </a:xfrm>
            <a:custGeom>
              <a:avLst/>
              <a:gdLst>
                <a:gd name="T0" fmla="*/ 100 w 138"/>
                <a:gd name="T1" fmla="*/ 0 h 194"/>
                <a:gd name="T2" fmla="*/ 0 w 138"/>
                <a:gd name="T3" fmla="*/ 0 h 194"/>
                <a:gd name="T4" fmla="*/ 0 w 138"/>
                <a:gd name="T5" fmla="*/ 194 h 194"/>
                <a:gd name="T6" fmla="*/ 138 w 138"/>
                <a:gd name="T7" fmla="*/ 194 h 194"/>
                <a:gd name="T8" fmla="*/ 138 w 138"/>
                <a:gd name="T9" fmla="*/ 38 h 194"/>
                <a:gd name="T10" fmla="*/ 100 w 138"/>
                <a:gd name="T11" fmla="*/ 0 h 194"/>
                <a:gd name="T12" fmla="*/ 98 w 138"/>
                <a:gd name="T13" fmla="*/ 20 h 194"/>
                <a:gd name="T14" fmla="*/ 122 w 138"/>
                <a:gd name="T15" fmla="*/ 44 h 194"/>
                <a:gd name="T16" fmla="*/ 98 w 138"/>
                <a:gd name="T17" fmla="*/ 44 h 194"/>
                <a:gd name="T18" fmla="*/ 98 w 138"/>
                <a:gd name="T19" fmla="*/ 20 h 194"/>
                <a:gd name="T20" fmla="*/ 26 w 138"/>
                <a:gd name="T21" fmla="*/ 58 h 194"/>
                <a:gd name="T22" fmla="*/ 124 w 138"/>
                <a:gd name="T23" fmla="*/ 58 h 194"/>
                <a:gd name="T24" fmla="*/ 124 w 138"/>
                <a:gd name="T25" fmla="*/ 178 h 194"/>
                <a:gd name="T26" fmla="*/ 14 w 138"/>
                <a:gd name="T27" fmla="*/ 178 h 194"/>
                <a:gd name="T28" fmla="*/ 14 w 138"/>
                <a:gd name="T29" fmla="*/ 16 h 194"/>
                <a:gd name="T30" fmla="*/ 82 w 138"/>
                <a:gd name="T31" fmla="*/ 16 h 194"/>
                <a:gd name="T32" fmla="*/ 82 w 138"/>
                <a:gd name="T33" fmla="*/ 52 h 194"/>
                <a:gd name="T34" fmla="*/ 26 w 138"/>
                <a:gd name="T35" fmla="*/ 52 h 194"/>
                <a:gd name="T36" fmla="*/ 26 w 138"/>
                <a:gd name="T37" fmla="*/ 5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8" h="194">
                  <a:moveTo>
                    <a:pt x="100" y="0"/>
                  </a:moveTo>
                  <a:lnTo>
                    <a:pt x="0" y="0"/>
                  </a:lnTo>
                  <a:lnTo>
                    <a:pt x="0" y="194"/>
                  </a:lnTo>
                  <a:lnTo>
                    <a:pt x="138" y="194"/>
                  </a:lnTo>
                  <a:lnTo>
                    <a:pt x="138" y="38"/>
                  </a:lnTo>
                  <a:lnTo>
                    <a:pt x="100" y="0"/>
                  </a:lnTo>
                  <a:close/>
                  <a:moveTo>
                    <a:pt x="98" y="20"/>
                  </a:moveTo>
                  <a:lnTo>
                    <a:pt x="122" y="44"/>
                  </a:lnTo>
                  <a:lnTo>
                    <a:pt x="98" y="44"/>
                  </a:lnTo>
                  <a:lnTo>
                    <a:pt x="98" y="20"/>
                  </a:lnTo>
                  <a:close/>
                  <a:moveTo>
                    <a:pt x="26" y="58"/>
                  </a:moveTo>
                  <a:lnTo>
                    <a:pt x="124" y="58"/>
                  </a:lnTo>
                  <a:lnTo>
                    <a:pt x="124" y="178"/>
                  </a:lnTo>
                  <a:lnTo>
                    <a:pt x="14" y="178"/>
                  </a:lnTo>
                  <a:lnTo>
                    <a:pt x="14" y="16"/>
                  </a:lnTo>
                  <a:lnTo>
                    <a:pt x="82" y="16"/>
                  </a:lnTo>
                  <a:lnTo>
                    <a:pt x="82" y="52"/>
                  </a:lnTo>
                  <a:lnTo>
                    <a:pt x="26" y="52"/>
                  </a:lnTo>
                  <a:lnTo>
                    <a:pt x="26"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dirty="0"/>
            </a:p>
          </p:txBody>
        </p:sp>
        <p:sp>
          <p:nvSpPr>
            <p:cNvPr id="30" name="Rectangle 10"/>
            <p:cNvSpPr>
              <a:spLocks noChangeArrowheads="1"/>
            </p:cNvSpPr>
            <p:nvPr/>
          </p:nvSpPr>
          <p:spPr bwMode="auto">
            <a:xfrm>
              <a:off x="4572000" y="2387600"/>
              <a:ext cx="136525"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dirty="0"/>
            </a:p>
          </p:txBody>
        </p:sp>
        <p:sp>
          <p:nvSpPr>
            <p:cNvPr id="31" name="Rectangle 11"/>
            <p:cNvSpPr>
              <a:spLocks noChangeArrowheads="1"/>
            </p:cNvSpPr>
            <p:nvPr/>
          </p:nvSpPr>
          <p:spPr bwMode="auto">
            <a:xfrm>
              <a:off x="4572000" y="2432050"/>
              <a:ext cx="136525"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dirty="0"/>
            </a:p>
          </p:txBody>
        </p:sp>
        <p:sp>
          <p:nvSpPr>
            <p:cNvPr id="32" name="Rectangle 12"/>
            <p:cNvSpPr>
              <a:spLocks noChangeArrowheads="1"/>
            </p:cNvSpPr>
            <p:nvPr/>
          </p:nvSpPr>
          <p:spPr bwMode="auto">
            <a:xfrm>
              <a:off x="4572000" y="2479675"/>
              <a:ext cx="136525"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dirty="0"/>
            </a:p>
          </p:txBody>
        </p:sp>
      </p:grpSp>
      <p:grpSp>
        <p:nvGrpSpPr>
          <p:cNvPr id="22" name="그룹 21"/>
          <p:cNvGrpSpPr/>
          <p:nvPr/>
        </p:nvGrpSpPr>
        <p:grpSpPr>
          <a:xfrm>
            <a:off x="6618288" y="1804752"/>
            <a:ext cx="206375" cy="276225"/>
            <a:chOff x="7235825" y="2276475"/>
            <a:chExt cx="206375" cy="276225"/>
          </a:xfrm>
          <a:solidFill>
            <a:schemeClr val="bg1"/>
          </a:solidFill>
        </p:grpSpPr>
        <p:sp>
          <p:nvSpPr>
            <p:cNvPr id="27" name="Freeform 24"/>
            <p:cNvSpPr>
              <a:spLocks/>
            </p:cNvSpPr>
            <p:nvPr/>
          </p:nvSpPr>
          <p:spPr bwMode="auto">
            <a:xfrm>
              <a:off x="7235825" y="2397125"/>
              <a:ext cx="206375" cy="155575"/>
            </a:xfrm>
            <a:custGeom>
              <a:avLst/>
              <a:gdLst>
                <a:gd name="T0" fmla="*/ 64 w 130"/>
                <a:gd name="T1" fmla="*/ 0 h 98"/>
                <a:gd name="T2" fmla="*/ 64 w 130"/>
                <a:gd name="T3" fmla="*/ 0 h 98"/>
                <a:gd name="T4" fmla="*/ 52 w 130"/>
                <a:gd name="T5" fmla="*/ 2 h 98"/>
                <a:gd name="T6" fmla="*/ 40 w 130"/>
                <a:gd name="T7" fmla="*/ 8 h 98"/>
                <a:gd name="T8" fmla="*/ 28 w 130"/>
                <a:gd name="T9" fmla="*/ 16 h 98"/>
                <a:gd name="T10" fmla="*/ 18 w 130"/>
                <a:gd name="T11" fmla="*/ 28 h 98"/>
                <a:gd name="T12" fmla="*/ 10 w 130"/>
                <a:gd name="T13" fmla="*/ 42 h 98"/>
                <a:gd name="T14" fmla="*/ 4 w 130"/>
                <a:gd name="T15" fmla="*/ 56 h 98"/>
                <a:gd name="T16" fmla="*/ 0 w 130"/>
                <a:gd name="T17" fmla="*/ 74 h 98"/>
                <a:gd name="T18" fmla="*/ 0 w 130"/>
                <a:gd name="T19" fmla="*/ 92 h 98"/>
                <a:gd name="T20" fmla="*/ 0 w 130"/>
                <a:gd name="T21" fmla="*/ 92 h 98"/>
                <a:gd name="T22" fmla="*/ 0 w 130"/>
                <a:gd name="T23" fmla="*/ 98 h 98"/>
                <a:gd name="T24" fmla="*/ 130 w 130"/>
                <a:gd name="T25" fmla="*/ 98 h 98"/>
                <a:gd name="T26" fmla="*/ 130 w 130"/>
                <a:gd name="T27" fmla="*/ 98 h 98"/>
                <a:gd name="T28" fmla="*/ 130 w 130"/>
                <a:gd name="T29" fmla="*/ 92 h 98"/>
                <a:gd name="T30" fmla="*/ 130 w 130"/>
                <a:gd name="T31" fmla="*/ 92 h 98"/>
                <a:gd name="T32" fmla="*/ 130 w 130"/>
                <a:gd name="T33" fmla="*/ 74 h 98"/>
                <a:gd name="T34" fmla="*/ 126 w 130"/>
                <a:gd name="T35" fmla="*/ 56 h 98"/>
                <a:gd name="T36" fmla="*/ 120 w 130"/>
                <a:gd name="T37" fmla="*/ 42 h 98"/>
                <a:gd name="T38" fmla="*/ 112 w 130"/>
                <a:gd name="T39" fmla="*/ 28 h 98"/>
                <a:gd name="T40" fmla="*/ 102 w 130"/>
                <a:gd name="T41" fmla="*/ 16 h 98"/>
                <a:gd name="T42" fmla="*/ 90 w 130"/>
                <a:gd name="T43" fmla="*/ 8 h 98"/>
                <a:gd name="T44" fmla="*/ 78 w 130"/>
                <a:gd name="T45" fmla="*/ 2 h 98"/>
                <a:gd name="T46" fmla="*/ 64 w 130"/>
                <a:gd name="T47" fmla="*/ 0 h 98"/>
                <a:gd name="T48" fmla="*/ 64 w 130"/>
                <a:gd name="T4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0" h="98">
                  <a:moveTo>
                    <a:pt x="64" y="0"/>
                  </a:moveTo>
                  <a:lnTo>
                    <a:pt x="64" y="0"/>
                  </a:lnTo>
                  <a:lnTo>
                    <a:pt x="52" y="2"/>
                  </a:lnTo>
                  <a:lnTo>
                    <a:pt x="40" y="8"/>
                  </a:lnTo>
                  <a:lnTo>
                    <a:pt x="28" y="16"/>
                  </a:lnTo>
                  <a:lnTo>
                    <a:pt x="18" y="28"/>
                  </a:lnTo>
                  <a:lnTo>
                    <a:pt x="10" y="42"/>
                  </a:lnTo>
                  <a:lnTo>
                    <a:pt x="4" y="56"/>
                  </a:lnTo>
                  <a:lnTo>
                    <a:pt x="0" y="74"/>
                  </a:lnTo>
                  <a:lnTo>
                    <a:pt x="0" y="92"/>
                  </a:lnTo>
                  <a:lnTo>
                    <a:pt x="0" y="92"/>
                  </a:lnTo>
                  <a:lnTo>
                    <a:pt x="0" y="98"/>
                  </a:lnTo>
                  <a:lnTo>
                    <a:pt x="130" y="98"/>
                  </a:lnTo>
                  <a:lnTo>
                    <a:pt x="130" y="98"/>
                  </a:lnTo>
                  <a:lnTo>
                    <a:pt x="130" y="92"/>
                  </a:lnTo>
                  <a:lnTo>
                    <a:pt x="130" y="92"/>
                  </a:lnTo>
                  <a:lnTo>
                    <a:pt x="130" y="74"/>
                  </a:lnTo>
                  <a:lnTo>
                    <a:pt x="126" y="56"/>
                  </a:lnTo>
                  <a:lnTo>
                    <a:pt x="120" y="42"/>
                  </a:lnTo>
                  <a:lnTo>
                    <a:pt x="112" y="28"/>
                  </a:lnTo>
                  <a:lnTo>
                    <a:pt x="102" y="16"/>
                  </a:lnTo>
                  <a:lnTo>
                    <a:pt x="90" y="8"/>
                  </a:lnTo>
                  <a:lnTo>
                    <a:pt x="78" y="2"/>
                  </a:lnTo>
                  <a:lnTo>
                    <a:pt x="64"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dirty="0"/>
            </a:p>
          </p:txBody>
        </p:sp>
        <p:sp>
          <p:nvSpPr>
            <p:cNvPr id="28" name="Freeform 25"/>
            <p:cNvSpPr>
              <a:spLocks/>
            </p:cNvSpPr>
            <p:nvPr/>
          </p:nvSpPr>
          <p:spPr bwMode="auto">
            <a:xfrm>
              <a:off x="7286625" y="2276475"/>
              <a:ext cx="104775" cy="107950"/>
            </a:xfrm>
            <a:custGeom>
              <a:avLst/>
              <a:gdLst>
                <a:gd name="T0" fmla="*/ 34 w 66"/>
                <a:gd name="T1" fmla="*/ 68 h 68"/>
                <a:gd name="T2" fmla="*/ 34 w 66"/>
                <a:gd name="T3" fmla="*/ 68 h 68"/>
                <a:gd name="T4" fmla="*/ 40 w 66"/>
                <a:gd name="T5" fmla="*/ 66 h 68"/>
                <a:gd name="T6" fmla="*/ 46 w 66"/>
                <a:gd name="T7" fmla="*/ 64 h 68"/>
                <a:gd name="T8" fmla="*/ 52 w 66"/>
                <a:gd name="T9" fmla="*/ 62 h 68"/>
                <a:gd name="T10" fmla="*/ 58 w 66"/>
                <a:gd name="T11" fmla="*/ 58 h 68"/>
                <a:gd name="T12" fmla="*/ 62 w 66"/>
                <a:gd name="T13" fmla="*/ 52 h 68"/>
                <a:gd name="T14" fmla="*/ 64 w 66"/>
                <a:gd name="T15" fmla="*/ 46 h 68"/>
                <a:gd name="T16" fmla="*/ 66 w 66"/>
                <a:gd name="T17" fmla="*/ 40 h 68"/>
                <a:gd name="T18" fmla="*/ 66 w 66"/>
                <a:gd name="T19" fmla="*/ 34 h 68"/>
                <a:gd name="T20" fmla="*/ 66 w 66"/>
                <a:gd name="T21" fmla="*/ 34 h 68"/>
                <a:gd name="T22" fmla="*/ 66 w 66"/>
                <a:gd name="T23" fmla="*/ 28 h 68"/>
                <a:gd name="T24" fmla="*/ 64 w 66"/>
                <a:gd name="T25" fmla="*/ 22 h 68"/>
                <a:gd name="T26" fmla="*/ 62 w 66"/>
                <a:gd name="T27" fmla="*/ 16 h 68"/>
                <a:gd name="T28" fmla="*/ 58 w 66"/>
                <a:gd name="T29" fmla="*/ 10 h 68"/>
                <a:gd name="T30" fmla="*/ 52 w 66"/>
                <a:gd name="T31" fmla="*/ 6 h 68"/>
                <a:gd name="T32" fmla="*/ 46 w 66"/>
                <a:gd name="T33" fmla="*/ 4 h 68"/>
                <a:gd name="T34" fmla="*/ 40 w 66"/>
                <a:gd name="T35" fmla="*/ 2 h 68"/>
                <a:gd name="T36" fmla="*/ 34 w 66"/>
                <a:gd name="T37" fmla="*/ 0 h 68"/>
                <a:gd name="T38" fmla="*/ 34 w 66"/>
                <a:gd name="T39" fmla="*/ 0 h 68"/>
                <a:gd name="T40" fmla="*/ 26 w 66"/>
                <a:gd name="T41" fmla="*/ 2 h 68"/>
                <a:gd name="T42" fmla="*/ 20 w 66"/>
                <a:gd name="T43" fmla="*/ 4 h 68"/>
                <a:gd name="T44" fmla="*/ 16 w 66"/>
                <a:gd name="T45" fmla="*/ 6 h 68"/>
                <a:gd name="T46" fmla="*/ 10 w 66"/>
                <a:gd name="T47" fmla="*/ 10 h 68"/>
                <a:gd name="T48" fmla="*/ 6 w 66"/>
                <a:gd name="T49" fmla="*/ 16 h 68"/>
                <a:gd name="T50" fmla="*/ 2 w 66"/>
                <a:gd name="T51" fmla="*/ 22 h 68"/>
                <a:gd name="T52" fmla="*/ 2 w 66"/>
                <a:gd name="T53" fmla="*/ 28 h 68"/>
                <a:gd name="T54" fmla="*/ 0 w 66"/>
                <a:gd name="T55" fmla="*/ 34 h 68"/>
                <a:gd name="T56" fmla="*/ 0 w 66"/>
                <a:gd name="T57" fmla="*/ 34 h 68"/>
                <a:gd name="T58" fmla="*/ 2 w 66"/>
                <a:gd name="T59" fmla="*/ 40 h 68"/>
                <a:gd name="T60" fmla="*/ 2 w 66"/>
                <a:gd name="T61" fmla="*/ 46 h 68"/>
                <a:gd name="T62" fmla="*/ 6 w 66"/>
                <a:gd name="T63" fmla="*/ 52 h 68"/>
                <a:gd name="T64" fmla="*/ 10 w 66"/>
                <a:gd name="T65" fmla="*/ 58 h 68"/>
                <a:gd name="T66" fmla="*/ 16 w 66"/>
                <a:gd name="T67" fmla="*/ 62 h 68"/>
                <a:gd name="T68" fmla="*/ 20 w 66"/>
                <a:gd name="T69" fmla="*/ 64 h 68"/>
                <a:gd name="T70" fmla="*/ 26 w 66"/>
                <a:gd name="T71" fmla="*/ 66 h 68"/>
                <a:gd name="T72" fmla="*/ 34 w 66"/>
                <a:gd name="T73" fmla="*/ 68 h 68"/>
                <a:gd name="T74" fmla="*/ 34 w 66"/>
                <a:gd name="T75"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8">
                  <a:moveTo>
                    <a:pt x="34" y="68"/>
                  </a:moveTo>
                  <a:lnTo>
                    <a:pt x="34" y="68"/>
                  </a:lnTo>
                  <a:lnTo>
                    <a:pt x="40" y="66"/>
                  </a:lnTo>
                  <a:lnTo>
                    <a:pt x="46" y="64"/>
                  </a:lnTo>
                  <a:lnTo>
                    <a:pt x="52" y="62"/>
                  </a:lnTo>
                  <a:lnTo>
                    <a:pt x="58" y="58"/>
                  </a:lnTo>
                  <a:lnTo>
                    <a:pt x="62" y="52"/>
                  </a:lnTo>
                  <a:lnTo>
                    <a:pt x="64" y="46"/>
                  </a:lnTo>
                  <a:lnTo>
                    <a:pt x="66" y="40"/>
                  </a:lnTo>
                  <a:lnTo>
                    <a:pt x="66" y="34"/>
                  </a:lnTo>
                  <a:lnTo>
                    <a:pt x="66" y="34"/>
                  </a:lnTo>
                  <a:lnTo>
                    <a:pt x="66" y="28"/>
                  </a:lnTo>
                  <a:lnTo>
                    <a:pt x="64" y="22"/>
                  </a:lnTo>
                  <a:lnTo>
                    <a:pt x="62" y="16"/>
                  </a:lnTo>
                  <a:lnTo>
                    <a:pt x="58" y="10"/>
                  </a:lnTo>
                  <a:lnTo>
                    <a:pt x="52" y="6"/>
                  </a:lnTo>
                  <a:lnTo>
                    <a:pt x="46" y="4"/>
                  </a:lnTo>
                  <a:lnTo>
                    <a:pt x="40" y="2"/>
                  </a:lnTo>
                  <a:lnTo>
                    <a:pt x="34" y="0"/>
                  </a:lnTo>
                  <a:lnTo>
                    <a:pt x="34" y="0"/>
                  </a:lnTo>
                  <a:lnTo>
                    <a:pt x="26" y="2"/>
                  </a:lnTo>
                  <a:lnTo>
                    <a:pt x="20" y="4"/>
                  </a:lnTo>
                  <a:lnTo>
                    <a:pt x="16" y="6"/>
                  </a:lnTo>
                  <a:lnTo>
                    <a:pt x="10" y="10"/>
                  </a:lnTo>
                  <a:lnTo>
                    <a:pt x="6" y="16"/>
                  </a:lnTo>
                  <a:lnTo>
                    <a:pt x="2" y="22"/>
                  </a:lnTo>
                  <a:lnTo>
                    <a:pt x="2" y="28"/>
                  </a:lnTo>
                  <a:lnTo>
                    <a:pt x="0" y="34"/>
                  </a:lnTo>
                  <a:lnTo>
                    <a:pt x="0" y="34"/>
                  </a:lnTo>
                  <a:lnTo>
                    <a:pt x="2" y="40"/>
                  </a:lnTo>
                  <a:lnTo>
                    <a:pt x="2" y="46"/>
                  </a:lnTo>
                  <a:lnTo>
                    <a:pt x="6" y="52"/>
                  </a:lnTo>
                  <a:lnTo>
                    <a:pt x="10" y="58"/>
                  </a:lnTo>
                  <a:lnTo>
                    <a:pt x="16" y="62"/>
                  </a:lnTo>
                  <a:lnTo>
                    <a:pt x="20" y="64"/>
                  </a:lnTo>
                  <a:lnTo>
                    <a:pt x="26" y="66"/>
                  </a:lnTo>
                  <a:lnTo>
                    <a:pt x="34" y="68"/>
                  </a:lnTo>
                  <a:lnTo>
                    <a:pt x="34"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dirty="0"/>
            </a:p>
          </p:txBody>
        </p:sp>
      </p:grpSp>
      <p:grpSp>
        <p:nvGrpSpPr>
          <p:cNvPr id="23" name="그룹 22"/>
          <p:cNvGrpSpPr/>
          <p:nvPr/>
        </p:nvGrpSpPr>
        <p:grpSpPr>
          <a:xfrm>
            <a:off x="2128837" y="1801577"/>
            <a:ext cx="285750" cy="285750"/>
            <a:chOff x="1730375" y="2273300"/>
            <a:chExt cx="285750" cy="285750"/>
          </a:xfrm>
          <a:solidFill>
            <a:schemeClr val="accent1"/>
          </a:solidFill>
        </p:grpSpPr>
        <p:sp>
          <p:nvSpPr>
            <p:cNvPr id="24" name="Freeform 48"/>
            <p:cNvSpPr>
              <a:spLocks noEditPoints="1"/>
            </p:cNvSpPr>
            <p:nvPr/>
          </p:nvSpPr>
          <p:spPr bwMode="auto">
            <a:xfrm>
              <a:off x="1835150" y="2273300"/>
              <a:ext cx="180975" cy="180975"/>
            </a:xfrm>
            <a:custGeom>
              <a:avLst/>
              <a:gdLst>
                <a:gd name="T0" fmla="*/ 98 w 114"/>
                <a:gd name="T1" fmla="*/ 16 h 114"/>
                <a:gd name="T2" fmla="*/ 78 w 114"/>
                <a:gd name="T3" fmla="*/ 4 h 114"/>
                <a:gd name="T4" fmla="*/ 56 w 114"/>
                <a:gd name="T5" fmla="*/ 0 h 114"/>
                <a:gd name="T6" fmla="*/ 36 w 114"/>
                <a:gd name="T7" fmla="*/ 4 h 114"/>
                <a:gd name="T8" fmla="*/ 16 w 114"/>
                <a:gd name="T9" fmla="*/ 16 h 114"/>
                <a:gd name="T10" fmla="*/ 8 w 114"/>
                <a:gd name="T11" fmla="*/ 26 h 114"/>
                <a:gd name="T12" fmla="*/ 0 w 114"/>
                <a:gd name="T13" fmla="*/ 46 h 114"/>
                <a:gd name="T14" fmla="*/ 0 w 114"/>
                <a:gd name="T15" fmla="*/ 68 h 114"/>
                <a:gd name="T16" fmla="*/ 8 w 114"/>
                <a:gd name="T17" fmla="*/ 88 h 114"/>
                <a:gd name="T18" fmla="*/ 16 w 114"/>
                <a:gd name="T19" fmla="*/ 98 h 114"/>
                <a:gd name="T20" fmla="*/ 36 w 114"/>
                <a:gd name="T21" fmla="*/ 110 h 114"/>
                <a:gd name="T22" fmla="*/ 56 w 114"/>
                <a:gd name="T23" fmla="*/ 114 h 114"/>
                <a:gd name="T24" fmla="*/ 78 w 114"/>
                <a:gd name="T25" fmla="*/ 110 h 114"/>
                <a:gd name="T26" fmla="*/ 98 w 114"/>
                <a:gd name="T27" fmla="*/ 98 h 114"/>
                <a:gd name="T28" fmla="*/ 106 w 114"/>
                <a:gd name="T29" fmla="*/ 88 h 114"/>
                <a:gd name="T30" fmla="*/ 114 w 114"/>
                <a:gd name="T31" fmla="*/ 68 h 114"/>
                <a:gd name="T32" fmla="*/ 114 w 114"/>
                <a:gd name="T33" fmla="*/ 46 h 114"/>
                <a:gd name="T34" fmla="*/ 106 w 114"/>
                <a:gd name="T35" fmla="*/ 26 h 114"/>
                <a:gd name="T36" fmla="*/ 98 w 114"/>
                <a:gd name="T37" fmla="*/ 16 h 114"/>
                <a:gd name="T38" fmla="*/ 86 w 114"/>
                <a:gd name="T39" fmla="*/ 86 h 114"/>
                <a:gd name="T40" fmla="*/ 72 w 114"/>
                <a:gd name="T41" fmla="*/ 94 h 114"/>
                <a:gd name="T42" fmla="*/ 56 w 114"/>
                <a:gd name="T43" fmla="*/ 98 h 114"/>
                <a:gd name="T44" fmla="*/ 42 w 114"/>
                <a:gd name="T45" fmla="*/ 94 h 114"/>
                <a:gd name="T46" fmla="*/ 28 w 114"/>
                <a:gd name="T47" fmla="*/ 86 h 114"/>
                <a:gd name="T48" fmla="*/ 24 w 114"/>
                <a:gd name="T49" fmla="*/ 80 h 114"/>
                <a:gd name="T50" fmla="*/ 18 w 114"/>
                <a:gd name="T51" fmla="*/ 64 h 114"/>
                <a:gd name="T52" fmla="*/ 18 w 114"/>
                <a:gd name="T53" fmla="*/ 50 h 114"/>
                <a:gd name="T54" fmla="*/ 24 w 114"/>
                <a:gd name="T55" fmla="*/ 34 h 114"/>
                <a:gd name="T56" fmla="*/ 28 w 114"/>
                <a:gd name="T57" fmla="*/ 28 h 114"/>
                <a:gd name="T58" fmla="*/ 42 w 114"/>
                <a:gd name="T59" fmla="*/ 20 h 114"/>
                <a:gd name="T60" fmla="*/ 56 w 114"/>
                <a:gd name="T61" fmla="*/ 16 h 114"/>
                <a:gd name="T62" fmla="*/ 72 w 114"/>
                <a:gd name="T63" fmla="*/ 20 h 114"/>
                <a:gd name="T64" fmla="*/ 86 w 114"/>
                <a:gd name="T65" fmla="*/ 28 h 114"/>
                <a:gd name="T66" fmla="*/ 90 w 114"/>
                <a:gd name="T67" fmla="*/ 34 h 114"/>
                <a:gd name="T68" fmla="*/ 96 w 114"/>
                <a:gd name="T69" fmla="*/ 50 h 114"/>
                <a:gd name="T70" fmla="*/ 96 w 114"/>
                <a:gd name="T71" fmla="*/ 64 h 114"/>
                <a:gd name="T72" fmla="*/ 90 w 114"/>
                <a:gd name="T73" fmla="*/ 80 h 114"/>
                <a:gd name="T74" fmla="*/ 86 w 114"/>
                <a:gd name="T75" fmla="*/ 8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 h="114">
                  <a:moveTo>
                    <a:pt x="98" y="16"/>
                  </a:moveTo>
                  <a:lnTo>
                    <a:pt x="98" y="16"/>
                  </a:lnTo>
                  <a:lnTo>
                    <a:pt x="88" y="8"/>
                  </a:lnTo>
                  <a:lnTo>
                    <a:pt x="78" y="4"/>
                  </a:lnTo>
                  <a:lnTo>
                    <a:pt x="68" y="0"/>
                  </a:lnTo>
                  <a:lnTo>
                    <a:pt x="56" y="0"/>
                  </a:lnTo>
                  <a:lnTo>
                    <a:pt x="46" y="0"/>
                  </a:lnTo>
                  <a:lnTo>
                    <a:pt x="36" y="4"/>
                  </a:lnTo>
                  <a:lnTo>
                    <a:pt x="26" y="8"/>
                  </a:lnTo>
                  <a:lnTo>
                    <a:pt x="16" y="16"/>
                  </a:lnTo>
                  <a:lnTo>
                    <a:pt x="16" y="16"/>
                  </a:lnTo>
                  <a:lnTo>
                    <a:pt x="8" y="26"/>
                  </a:lnTo>
                  <a:lnTo>
                    <a:pt x="4" y="36"/>
                  </a:lnTo>
                  <a:lnTo>
                    <a:pt x="0" y="46"/>
                  </a:lnTo>
                  <a:lnTo>
                    <a:pt x="0" y="56"/>
                  </a:lnTo>
                  <a:lnTo>
                    <a:pt x="0" y="68"/>
                  </a:lnTo>
                  <a:lnTo>
                    <a:pt x="4" y="78"/>
                  </a:lnTo>
                  <a:lnTo>
                    <a:pt x="8" y="88"/>
                  </a:lnTo>
                  <a:lnTo>
                    <a:pt x="16" y="98"/>
                  </a:lnTo>
                  <a:lnTo>
                    <a:pt x="16" y="98"/>
                  </a:lnTo>
                  <a:lnTo>
                    <a:pt x="26" y="106"/>
                  </a:lnTo>
                  <a:lnTo>
                    <a:pt x="36" y="110"/>
                  </a:lnTo>
                  <a:lnTo>
                    <a:pt x="46" y="114"/>
                  </a:lnTo>
                  <a:lnTo>
                    <a:pt x="56" y="114"/>
                  </a:lnTo>
                  <a:lnTo>
                    <a:pt x="68" y="114"/>
                  </a:lnTo>
                  <a:lnTo>
                    <a:pt x="78" y="110"/>
                  </a:lnTo>
                  <a:lnTo>
                    <a:pt x="88" y="106"/>
                  </a:lnTo>
                  <a:lnTo>
                    <a:pt x="98" y="98"/>
                  </a:lnTo>
                  <a:lnTo>
                    <a:pt x="98" y="98"/>
                  </a:lnTo>
                  <a:lnTo>
                    <a:pt x="106" y="88"/>
                  </a:lnTo>
                  <a:lnTo>
                    <a:pt x="110" y="78"/>
                  </a:lnTo>
                  <a:lnTo>
                    <a:pt x="114" y="68"/>
                  </a:lnTo>
                  <a:lnTo>
                    <a:pt x="114" y="56"/>
                  </a:lnTo>
                  <a:lnTo>
                    <a:pt x="114" y="46"/>
                  </a:lnTo>
                  <a:lnTo>
                    <a:pt x="110" y="36"/>
                  </a:lnTo>
                  <a:lnTo>
                    <a:pt x="106" y="26"/>
                  </a:lnTo>
                  <a:lnTo>
                    <a:pt x="98" y="16"/>
                  </a:lnTo>
                  <a:lnTo>
                    <a:pt x="98" y="16"/>
                  </a:lnTo>
                  <a:close/>
                  <a:moveTo>
                    <a:pt x="86" y="86"/>
                  </a:moveTo>
                  <a:lnTo>
                    <a:pt x="86" y="86"/>
                  </a:lnTo>
                  <a:lnTo>
                    <a:pt x="80" y="90"/>
                  </a:lnTo>
                  <a:lnTo>
                    <a:pt x="72" y="94"/>
                  </a:lnTo>
                  <a:lnTo>
                    <a:pt x="64" y="96"/>
                  </a:lnTo>
                  <a:lnTo>
                    <a:pt x="56" y="98"/>
                  </a:lnTo>
                  <a:lnTo>
                    <a:pt x="50" y="96"/>
                  </a:lnTo>
                  <a:lnTo>
                    <a:pt x="42" y="94"/>
                  </a:lnTo>
                  <a:lnTo>
                    <a:pt x="34" y="90"/>
                  </a:lnTo>
                  <a:lnTo>
                    <a:pt x="28" y="86"/>
                  </a:lnTo>
                  <a:lnTo>
                    <a:pt x="28" y="86"/>
                  </a:lnTo>
                  <a:lnTo>
                    <a:pt x="24" y="80"/>
                  </a:lnTo>
                  <a:lnTo>
                    <a:pt x="20" y="72"/>
                  </a:lnTo>
                  <a:lnTo>
                    <a:pt x="18" y="64"/>
                  </a:lnTo>
                  <a:lnTo>
                    <a:pt x="16" y="56"/>
                  </a:lnTo>
                  <a:lnTo>
                    <a:pt x="18" y="50"/>
                  </a:lnTo>
                  <a:lnTo>
                    <a:pt x="20" y="42"/>
                  </a:lnTo>
                  <a:lnTo>
                    <a:pt x="24" y="34"/>
                  </a:lnTo>
                  <a:lnTo>
                    <a:pt x="28" y="28"/>
                  </a:lnTo>
                  <a:lnTo>
                    <a:pt x="28" y="28"/>
                  </a:lnTo>
                  <a:lnTo>
                    <a:pt x="34" y="24"/>
                  </a:lnTo>
                  <a:lnTo>
                    <a:pt x="42" y="20"/>
                  </a:lnTo>
                  <a:lnTo>
                    <a:pt x="50" y="18"/>
                  </a:lnTo>
                  <a:lnTo>
                    <a:pt x="56" y="16"/>
                  </a:lnTo>
                  <a:lnTo>
                    <a:pt x="64" y="18"/>
                  </a:lnTo>
                  <a:lnTo>
                    <a:pt x="72" y="20"/>
                  </a:lnTo>
                  <a:lnTo>
                    <a:pt x="80" y="24"/>
                  </a:lnTo>
                  <a:lnTo>
                    <a:pt x="86" y="28"/>
                  </a:lnTo>
                  <a:lnTo>
                    <a:pt x="86" y="28"/>
                  </a:lnTo>
                  <a:lnTo>
                    <a:pt x="90" y="34"/>
                  </a:lnTo>
                  <a:lnTo>
                    <a:pt x="94" y="42"/>
                  </a:lnTo>
                  <a:lnTo>
                    <a:pt x="96" y="50"/>
                  </a:lnTo>
                  <a:lnTo>
                    <a:pt x="98" y="56"/>
                  </a:lnTo>
                  <a:lnTo>
                    <a:pt x="96" y="64"/>
                  </a:lnTo>
                  <a:lnTo>
                    <a:pt x="94" y="72"/>
                  </a:lnTo>
                  <a:lnTo>
                    <a:pt x="90" y="80"/>
                  </a:lnTo>
                  <a:lnTo>
                    <a:pt x="86" y="86"/>
                  </a:lnTo>
                  <a:lnTo>
                    <a:pt x="86" y="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dirty="0"/>
            </a:p>
          </p:txBody>
        </p:sp>
        <p:sp>
          <p:nvSpPr>
            <p:cNvPr id="25" name="Freeform 49"/>
            <p:cNvSpPr>
              <a:spLocks/>
            </p:cNvSpPr>
            <p:nvPr/>
          </p:nvSpPr>
          <p:spPr bwMode="auto">
            <a:xfrm>
              <a:off x="1822450" y="2432050"/>
              <a:ext cx="31750" cy="34925"/>
            </a:xfrm>
            <a:custGeom>
              <a:avLst/>
              <a:gdLst>
                <a:gd name="T0" fmla="*/ 0 w 20"/>
                <a:gd name="T1" fmla="*/ 4 h 22"/>
                <a:gd name="T2" fmla="*/ 0 w 20"/>
                <a:gd name="T3" fmla="*/ 4 h 22"/>
                <a:gd name="T4" fmla="*/ 16 w 20"/>
                <a:gd name="T5" fmla="*/ 22 h 22"/>
                <a:gd name="T6" fmla="*/ 16 w 20"/>
                <a:gd name="T7" fmla="*/ 20 h 22"/>
                <a:gd name="T8" fmla="*/ 16 w 20"/>
                <a:gd name="T9" fmla="*/ 20 h 22"/>
                <a:gd name="T10" fmla="*/ 20 w 20"/>
                <a:gd name="T11" fmla="*/ 18 h 22"/>
                <a:gd name="T12" fmla="*/ 20 w 20"/>
                <a:gd name="T13" fmla="*/ 12 h 22"/>
                <a:gd name="T14" fmla="*/ 20 w 20"/>
                <a:gd name="T15" fmla="*/ 8 h 22"/>
                <a:gd name="T16" fmla="*/ 16 w 20"/>
                <a:gd name="T17" fmla="*/ 4 h 22"/>
                <a:gd name="T18" fmla="*/ 16 w 20"/>
                <a:gd name="T19" fmla="*/ 4 h 22"/>
                <a:gd name="T20" fmla="*/ 12 w 20"/>
                <a:gd name="T21" fmla="*/ 2 h 22"/>
                <a:gd name="T22" fmla="*/ 8 w 20"/>
                <a:gd name="T23" fmla="*/ 0 h 22"/>
                <a:gd name="T24" fmla="*/ 4 w 20"/>
                <a:gd name="T25" fmla="*/ 2 h 22"/>
                <a:gd name="T26" fmla="*/ 0 w 20"/>
                <a:gd name="T27" fmla="*/ 4 h 22"/>
                <a:gd name="T28" fmla="*/ 0 w 20"/>
                <a:gd name="T29"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22">
                  <a:moveTo>
                    <a:pt x="0" y="4"/>
                  </a:moveTo>
                  <a:lnTo>
                    <a:pt x="0" y="4"/>
                  </a:lnTo>
                  <a:lnTo>
                    <a:pt x="16" y="22"/>
                  </a:lnTo>
                  <a:lnTo>
                    <a:pt x="16" y="20"/>
                  </a:lnTo>
                  <a:lnTo>
                    <a:pt x="16" y="20"/>
                  </a:lnTo>
                  <a:lnTo>
                    <a:pt x="20" y="18"/>
                  </a:lnTo>
                  <a:lnTo>
                    <a:pt x="20" y="12"/>
                  </a:lnTo>
                  <a:lnTo>
                    <a:pt x="20" y="8"/>
                  </a:lnTo>
                  <a:lnTo>
                    <a:pt x="16" y="4"/>
                  </a:lnTo>
                  <a:lnTo>
                    <a:pt x="16" y="4"/>
                  </a:lnTo>
                  <a:lnTo>
                    <a:pt x="12" y="2"/>
                  </a:lnTo>
                  <a:lnTo>
                    <a:pt x="8" y="0"/>
                  </a:lnTo>
                  <a:lnTo>
                    <a:pt x="4" y="2"/>
                  </a:lnTo>
                  <a:lnTo>
                    <a:pt x="0" y="4"/>
                  </a:lnTo>
                  <a:lnTo>
                    <a:pt x="0"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dirty="0"/>
            </a:p>
          </p:txBody>
        </p:sp>
        <p:sp>
          <p:nvSpPr>
            <p:cNvPr id="26" name="Freeform 50"/>
            <p:cNvSpPr>
              <a:spLocks/>
            </p:cNvSpPr>
            <p:nvPr/>
          </p:nvSpPr>
          <p:spPr bwMode="auto">
            <a:xfrm>
              <a:off x="1730375" y="2447925"/>
              <a:ext cx="107950" cy="111125"/>
            </a:xfrm>
            <a:custGeom>
              <a:avLst/>
              <a:gdLst>
                <a:gd name="T0" fmla="*/ 4 w 68"/>
                <a:gd name="T1" fmla="*/ 50 h 70"/>
                <a:gd name="T2" fmla="*/ 4 w 68"/>
                <a:gd name="T3" fmla="*/ 50 h 70"/>
                <a:gd name="T4" fmla="*/ 0 w 68"/>
                <a:gd name="T5" fmla="*/ 54 h 70"/>
                <a:gd name="T6" fmla="*/ 0 w 68"/>
                <a:gd name="T7" fmla="*/ 58 h 70"/>
                <a:gd name="T8" fmla="*/ 0 w 68"/>
                <a:gd name="T9" fmla="*/ 62 h 70"/>
                <a:gd name="T10" fmla="*/ 4 w 68"/>
                <a:gd name="T11" fmla="*/ 66 h 70"/>
                <a:gd name="T12" fmla="*/ 4 w 68"/>
                <a:gd name="T13" fmla="*/ 66 h 70"/>
                <a:gd name="T14" fmla="*/ 8 w 68"/>
                <a:gd name="T15" fmla="*/ 68 h 70"/>
                <a:gd name="T16" fmla="*/ 12 w 68"/>
                <a:gd name="T17" fmla="*/ 70 h 70"/>
                <a:gd name="T18" fmla="*/ 16 w 68"/>
                <a:gd name="T19" fmla="*/ 68 h 70"/>
                <a:gd name="T20" fmla="*/ 20 w 68"/>
                <a:gd name="T21" fmla="*/ 66 h 70"/>
                <a:gd name="T22" fmla="*/ 68 w 68"/>
                <a:gd name="T23" fmla="*/ 16 h 70"/>
                <a:gd name="T24" fmla="*/ 52 w 68"/>
                <a:gd name="T25" fmla="*/ 0 h 70"/>
                <a:gd name="T26" fmla="*/ 4 w 68"/>
                <a:gd name="T27" fmla="*/ 5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 h="70">
                  <a:moveTo>
                    <a:pt x="4" y="50"/>
                  </a:moveTo>
                  <a:lnTo>
                    <a:pt x="4" y="50"/>
                  </a:lnTo>
                  <a:lnTo>
                    <a:pt x="0" y="54"/>
                  </a:lnTo>
                  <a:lnTo>
                    <a:pt x="0" y="58"/>
                  </a:lnTo>
                  <a:lnTo>
                    <a:pt x="0" y="62"/>
                  </a:lnTo>
                  <a:lnTo>
                    <a:pt x="4" y="66"/>
                  </a:lnTo>
                  <a:lnTo>
                    <a:pt x="4" y="66"/>
                  </a:lnTo>
                  <a:lnTo>
                    <a:pt x="8" y="68"/>
                  </a:lnTo>
                  <a:lnTo>
                    <a:pt x="12" y="70"/>
                  </a:lnTo>
                  <a:lnTo>
                    <a:pt x="16" y="68"/>
                  </a:lnTo>
                  <a:lnTo>
                    <a:pt x="20" y="66"/>
                  </a:lnTo>
                  <a:lnTo>
                    <a:pt x="68" y="16"/>
                  </a:lnTo>
                  <a:lnTo>
                    <a:pt x="52" y="0"/>
                  </a:lnTo>
                  <a:lnTo>
                    <a:pt x="4" y="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endParaRPr lang="ko-KR" altLang="en-US" dirty="0"/>
            </a:p>
          </p:txBody>
        </p:sp>
      </p:grpSp>
      <p:graphicFrame>
        <p:nvGraphicFramePr>
          <p:cNvPr id="36" name="표 35"/>
          <p:cNvGraphicFramePr>
            <a:graphicFrameLocks noGrp="1"/>
          </p:cNvGraphicFramePr>
          <p:nvPr>
            <p:extLst>
              <p:ext uri="{D42A27DB-BD31-4B8C-83A1-F6EECF244321}">
                <p14:modId xmlns:p14="http://schemas.microsoft.com/office/powerpoint/2010/main" val="3776292534"/>
              </p:ext>
            </p:extLst>
          </p:nvPr>
        </p:nvGraphicFramePr>
        <p:xfrm>
          <a:off x="1008807" y="3546983"/>
          <a:ext cx="7446423" cy="2533182"/>
        </p:xfrm>
        <a:graphic>
          <a:graphicData uri="http://schemas.openxmlformats.org/drawingml/2006/table">
            <a:tbl>
              <a:tblPr bandRow="1">
                <a:tableStyleId>{E8034E78-7F5D-4C2E-B375-FC64B27BC917}</a:tableStyleId>
              </a:tblPr>
              <a:tblGrid>
                <a:gridCol w="2255071"/>
                <a:gridCol w="5191352"/>
              </a:tblGrid>
              <a:tr h="377966">
                <a:tc>
                  <a:txBody>
                    <a:bodyPr/>
                    <a:lstStyle/>
                    <a:p>
                      <a:pPr algn="ctr" latinLnBrk="1">
                        <a:lnSpc>
                          <a:spcPct val="130000"/>
                        </a:lnSpc>
                      </a:pPr>
                      <a:r>
                        <a:rPr lang="en-US" altLang="ko-KR" sz="1100" b="1" dirty="0" smtClean="0">
                          <a:solidFill>
                            <a:schemeClr val="tx1"/>
                          </a:solidFill>
                          <a:latin typeface="HY헤드라인M" pitchFamily="18" charset="-127"/>
                          <a:ea typeface="HY헤드라인M" pitchFamily="18" charset="-127"/>
                        </a:rPr>
                        <a:t>Company</a:t>
                      </a:r>
                      <a:r>
                        <a:rPr lang="en-US" altLang="ko-KR" sz="1100" b="1" baseline="0" dirty="0" smtClean="0">
                          <a:solidFill>
                            <a:schemeClr val="tx1"/>
                          </a:solidFill>
                          <a:latin typeface="HY헤드라인M" pitchFamily="18" charset="-127"/>
                          <a:ea typeface="HY헤드라인M" pitchFamily="18" charset="-127"/>
                        </a:rPr>
                        <a:t> Name</a:t>
                      </a:r>
                      <a:endParaRPr lang="ko-KR" altLang="en-US" sz="1100" b="1" dirty="0">
                        <a:solidFill>
                          <a:schemeClr val="tx1"/>
                        </a:solidFill>
                        <a:latin typeface="HY헤드라인M" pitchFamily="18" charset="-127"/>
                        <a:ea typeface="HY헤드라인M" pitchFamily="18" charset="-127"/>
                      </a:endParaRPr>
                    </a:p>
                  </a:txBody>
                  <a:tcPr anchor="ctr">
                    <a:lnR w="3175" cap="flat" cmpd="sng" algn="ctr">
                      <a:solidFill>
                        <a:schemeClr val="bg1"/>
                      </a:solidFill>
                      <a:prstDash val="solid"/>
                      <a:round/>
                      <a:headEnd type="none" w="med" len="med"/>
                      <a:tailEnd type="none" w="med" len="med"/>
                    </a:lnR>
                    <a:solidFill>
                      <a:schemeClr val="accent2"/>
                    </a:solidFill>
                  </a:tcPr>
                </a:tc>
                <a:tc>
                  <a:txBody>
                    <a:bodyPr/>
                    <a:lstStyle/>
                    <a:p>
                      <a:pPr algn="l" latinLnBrk="1">
                        <a:lnSpc>
                          <a:spcPct val="130000"/>
                        </a:lnSpc>
                      </a:pPr>
                      <a:r>
                        <a:rPr lang="en-US" altLang="ko-KR" sz="1100" b="1" dirty="0" smtClean="0">
                          <a:solidFill>
                            <a:schemeClr val="tx1"/>
                          </a:solidFill>
                          <a:latin typeface="HY헤드라인M" pitchFamily="18" charset="-127"/>
                          <a:ea typeface="HY헤드라인M" pitchFamily="18" charset="-127"/>
                        </a:rPr>
                        <a:t>Korea</a:t>
                      </a:r>
                      <a:r>
                        <a:rPr lang="en-US" altLang="ko-KR" sz="1100" b="1" baseline="0" dirty="0" smtClean="0">
                          <a:solidFill>
                            <a:schemeClr val="tx1"/>
                          </a:solidFill>
                          <a:latin typeface="HY헤드라인M" pitchFamily="18" charset="-127"/>
                          <a:ea typeface="HY헤드라인M" pitchFamily="18" charset="-127"/>
                        </a:rPr>
                        <a:t> EPC Company</a:t>
                      </a:r>
                      <a:endParaRPr lang="ko-KR" altLang="en-US" sz="1100" b="1" dirty="0">
                        <a:solidFill>
                          <a:schemeClr val="tx1"/>
                        </a:solidFill>
                        <a:latin typeface="HY헤드라인M" pitchFamily="18" charset="-127"/>
                        <a:ea typeface="HY헤드라인M" pitchFamily="18" charset="-127"/>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solidFill>
                      <a:schemeClr val="accent2"/>
                    </a:solidFill>
                  </a:tcPr>
                </a:tc>
              </a:tr>
              <a:tr h="377966">
                <a:tc>
                  <a:txBody>
                    <a:bodyPr/>
                    <a:lstStyle/>
                    <a:p>
                      <a:pPr algn="ctr" latinLnBrk="1">
                        <a:lnSpc>
                          <a:spcPct val="130000"/>
                        </a:lnSpc>
                      </a:pPr>
                      <a:r>
                        <a:rPr lang="en-US" altLang="ko-KR" sz="1100" b="1" kern="1200" dirty="0" smtClean="0">
                          <a:solidFill>
                            <a:schemeClr val="tx1"/>
                          </a:solidFill>
                          <a:latin typeface="HY헤드라인M" pitchFamily="18" charset="-127"/>
                          <a:ea typeface="HY헤드라인M" pitchFamily="18" charset="-127"/>
                          <a:cs typeface="+mn-cs"/>
                        </a:rPr>
                        <a:t>President</a:t>
                      </a:r>
                      <a:endParaRPr lang="ko-KR" altLang="en-US" sz="1100" b="1" kern="1200" dirty="0">
                        <a:solidFill>
                          <a:schemeClr val="tx1"/>
                        </a:solidFill>
                        <a:latin typeface="HY헤드라인M" pitchFamily="18" charset="-127"/>
                        <a:ea typeface="HY헤드라인M" pitchFamily="18" charset="-127"/>
                        <a:cs typeface="+mn-cs"/>
                      </a:endParaRPr>
                    </a:p>
                  </a:txBody>
                  <a:tcPr anchor="ctr">
                    <a:lnR w="3175" cap="flat" cmpd="sng" algn="ctr">
                      <a:solidFill>
                        <a:schemeClr val="bg1"/>
                      </a:solidFill>
                      <a:prstDash val="solid"/>
                      <a:round/>
                      <a:headEnd type="none" w="med" len="med"/>
                      <a:tailEnd type="none" w="med" len="med"/>
                    </a:lnR>
                  </a:tcPr>
                </a:tc>
                <a:tc>
                  <a:txBody>
                    <a:bodyPr/>
                    <a:lstStyle/>
                    <a:p>
                      <a:pPr algn="l" latinLnBrk="1">
                        <a:lnSpc>
                          <a:spcPct val="130000"/>
                        </a:lnSpc>
                      </a:pPr>
                      <a:r>
                        <a:rPr lang="en-US" altLang="ko-KR" sz="1100" b="0" kern="1200" dirty="0" err="1" smtClean="0">
                          <a:solidFill>
                            <a:schemeClr val="tx1"/>
                          </a:solidFill>
                          <a:latin typeface="HY헤드라인M" pitchFamily="18" charset="-127"/>
                          <a:ea typeface="HY헤드라인M" pitchFamily="18" charset="-127"/>
                          <a:cs typeface="+mn-cs"/>
                        </a:rPr>
                        <a:t>Jeon</a:t>
                      </a:r>
                      <a:r>
                        <a:rPr lang="en-US" altLang="ko-KR" sz="1100" b="0" kern="1200" baseline="0" dirty="0" smtClean="0">
                          <a:solidFill>
                            <a:schemeClr val="tx1"/>
                          </a:solidFill>
                          <a:latin typeface="HY헤드라인M" pitchFamily="18" charset="-127"/>
                          <a:ea typeface="HY헤드라인M" pitchFamily="18" charset="-127"/>
                          <a:cs typeface="+mn-cs"/>
                        </a:rPr>
                        <a:t> </a:t>
                      </a:r>
                      <a:r>
                        <a:rPr lang="en-US" altLang="ko-KR" sz="1100" b="0" kern="1200" baseline="0" dirty="0" err="1" smtClean="0">
                          <a:solidFill>
                            <a:schemeClr val="tx1"/>
                          </a:solidFill>
                          <a:latin typeface="HY헤드라인M" pitchFamily="18" charset="-127"/>
                          <a:ea typeface="HY헤드라인M" pitchFamily="18" charset="-127"/>
                          <a:cs typeface="+mn-cs"/>
                        </a:rPr>
                        <a:t>Joomae</a:t>
                      </a:r>
                      <a:endParaRPr lang="ko-KR" altLang="en-US" sz="1100" b="0" kern="1200" dirty="0">
                        <a:solidFill>
                          <a:schemeClr val="tx1"/>
                        </a:solidFill>
                        <a:latin typeface="HY헤드라인M" pitchFamily="18" charset="-127"/>
                        <a:ea typeface="HY헤드라인M" pitchFamily="18" charset="-127"/>
                        <a:cs typeface="+mn-cs"/>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tcPr>
                </a:tc>
              </a:tr>
              <a:tr h="377966">
                <a:tc>
                  <a:txBody>
                    <a:bodyPr/>
                    <a:lstStyle/>
                    <a:p>
                      <a:pPr algn="ctr" latinLnBrk="1">
                        <a:lnSpc>
                          <a:spcPct val="130000"/>
                        </a:lnSpc>
                      </a:pPr>
                      <a:r>
                        <a:rPr lang="en-US" altLang="ko-KR" sz="1100" b="1" kern="1200" dirty="0" smtClean="0">
                          <a:solidFill>
                            <a:schemeClr val="tx1"/>
                          </a:solidFill>
                          <a:latin typeface="HY헤드라인M" pitchFamily="18" charset="-127"/>
                          <a:ea typeface="HY헤드라인M" pitchFamily="18" charset="-127"/>
                          <a:cs typeface="+mn-cs"/>
                        </a:rPr>
                        <a:t>Foundation</a:t>
                      </a:r>
                      <a:r>
                        <a:rPr lang="en-US" altLang="ko-KR" sz="1100" b="1" kern="1200" baseline="0" dirty="0" smtClean="0">
                          <a:solidFill>
                            <a:schemeClr val="tx1"/>
                          </a:solidFill>
                          <a:latin typeface="HY헤드라인M" pitchFamily="18" charset="-127"/>
                          <a:ea typeface="HY헤드라인M" pitchFamily="18" charset="-127"/>
                          <a:cs typeface="+mn-cs"/>
                        </a:rPr>
                        <a:t> </a:t>
                      </a:r>
                      <a:endParaRPr lang="ko-KR" altLang="en-US" sz="1100" b="1" kern="1200" dirty="0">
                        <a:solidFill>
                          <a:schemeClr val="tx1"/>
                        </a:solidFill>
                        <a:latin typeface="HY헤드라인M" pitchFamily="18" charset="-127"/>
                        <a:ea typeface="HY헤드라인M" pitchFamily="18" charset="-127"/>
                        <a:cs typeface="+mn-cs"/>
                      </a:endParaRPr>
                    </a:p>
                  </a:txBody>
                  <a:tcPr anchor="ctr">
                    <a:lnR w="3175"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1" hangingPunct="1">
                        <a:lnSpc>
                          <a:spcPct val="130000"/>
                        </a:lnSpc>
                        <a:spcBef>
                          <a:spcPts val="0"/>
                        </a:spcBef>
                        <a:spcAft>
                          <a:spcPts val="0"/>
                        </a:spcAft>
                        <a:buClrTx/>
                        <a:buSzTx/>
                        <a:buFontTx/>
                        <a:buNone/>
                        <a:tabLst/>
                        <a:defRPr/>
                      </a:pPr>
                      <a:r>
                        <a:rPr lang="en-US" altLang="ko-KR" sz="1100" b="0" kern="1200" dirty="0" smtClean="0">
                          <a:solidFill>
                            <a:schemeClr val="tx1"/>
                          </a:solidFill>
                          <a:latin typeface="HY헤드라인M" pitchFamily="18" charset="-127"/>
                          <a:ea typeface="HY헤드라인M" pitchFamily="18" charset="-127"/>
                          <a:cs typeface="+mn-cs"/>
                        </a:rPr>
                        <a:t>19</a:t>
                      </a:r>
                      <a:r>
                        <a:rPr lang="en-US" altLang="ko-KR" sz="1100" b="0" kern="1200" baseline="30000" dirty="0" smtClean="0">
                          <a:solidFill>
                            <a:schemeClr val="tx1"/>
                          </a:solidFill>
                          <a:latin typeface="HY헤드라인M" pitchFamily="18" charset="-127"/>
                          <a:ea typeface="HY헤드라인M" pitchFamily="18" charset="-127"/>
                          <a:cs typeface="+mn-cs"/>
                        </a:rPr>
                        <a:t>th</a:t>
                      </a:r>
                      <a:r>
                        <a:rPr lang="en-US" altLang="ko-KR" sz="1100" b="0" kern="1200" baseline="0" dirty="0" smtClean="0">
                          <a:solidFill>
                            <a:schemeClr val="tx1"/>
                          </a:solidFill>
                          <a:latin typeface="HY헤드라인M" pitchFamily="18" charset="-127"/>
                          <a:ea typeface="HY헤드라인M" pitchFamily="18" charset="-127"/>
                          <a:cs typeface="+mn-cs"/>
                        </a:rPr>
                        <a:t> September </a:t>
                      </a:r>
                      <a:r>
                        <a:rPr lang="en-US" altLang="ko-KR" sz="1100" b="0" kern="1200" dirty="0" smtClean="0">
                          <a:solidFill>
                            <a:schemeClr val="tx1"/>
                          </a:solidFill>
                          <a:latin typeface="HY헤드라인M" pitchFamily="18" charset="-127"/>
                          <a:ea typeface="HY헤드라인M" pitchFamily="18" charset="-127"/>
                          <a:cs typeface="+mn-cs"/>
                        </a:rPr>
                        <a:t>1996</a:t>
                      </a:r>
                      <a:endParaRPr lang="ko-KR" altLang="en-US" sz="1100" b="0" kern="1200" dirty="0" smtClean="0">
                        <a:solidFill>
                          <a:schemeClr val="tx1"/>
                        </a:solidFill>
                        <a:latin typeface="HY헤드라인M" pitchFamily="18" charset="-127"/>
                        <a:ea typeface="HY헤드라인M" pitchFamily="18" charset="-127"/>
                        <a:cs typeface="+mn-cs"/>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tcPr>
                </a:tc>
              </a:tr>
              <a:tr h="377646">
                <a:tc>
                  <a:txBody>
                    <a:bodyPr/>
                    <a:lstStyle/>
                    <a:p>
                      <a:pPr algn="ctr" latinLnBrk="1">
                        <a:lnSpc>
                          <a:spcPct val="130000"/>
                        </a:lnSpc>
                      </a:pPr>
                      <a:r>
                        <a:rPr lang="en-US" altLang="ko-KR" sz="1100" b="1" kern="1200" dirty="0" smtClean="0">
                          <a:solidFill>
                            <a:schemeClr val="tx1"/>
                          </a:solidFill>
                          <a:latin typeface="HY헤드라인M" pitchFamily="18" charset="-127"/>
                          <a:ea typeface="HY헤드라인M" pitchFamily="18" charset="-127"/>
                          <a:cs typeface="+mn-cs"/>
                        </a:rPr>
                        <a:t>Address</a:t>
                      </a:r>
                      <a:endParaRPr lang="ko-KR" altLang="en-US" sz="1100" b="1" kern="1200" dirty="0">
                        <a:solidFill>
                          <a:schemeClr val="tx1"/>
                        </a:solidFill>
                        <a:latin typeface="HY헤드라인M" pitchFamily="18" charset="-127"/>
                        <a:ea typeface="HY헤드라인M" pitchFamily="18" charset="-127"/>
                        <a:cs typeface="+mn-cs"/>
                      </a:endParaRPr>
                    </a:p>
                  </a:txBody>
                  <a:tcPr anchor="ctr">
                    <a:lnR w="3175" cap="flat" cmpd="sng" algn="ctr">
                      <a:solidFill>
                        <a:schemeClr val="bg1"/>
                      </a:solidFill>
                      <a:prstDash val="solid"/>
                      <a:round/>
                      <a:headEnd type="none" w="med" len="med"/>
                      <a:tailEnd type="none" w="med" len="med"/>
                    </a:lnR>
                  </a:tcPr>
                </a:tc>
                <a:tc>
                  <a:txBody>
                    <a:bodyPr/>
                    <a:lstStyle/>
                    <a:p>
                      <a:pPr algn="l" fontAlgn="base" latinLnBrk="0"/>
                      <a:r>
                        <a:rPr lang="en-US" altLang="ko-KR" sz="1100" kern="1200" dirty="0" smtClean="0">
                          <a:solidFill>
                            <a:schemeClr val="tx1"/>
                          </a:solidFill>
                          <a:effectLst/>
                          <a:latin typeface="HY헤드라인M" pitchFamily="18" charset="-127"/>
                          <a:ea typeface="HY헤드라인M" pitchFamily="18" charset="-127"/>
                          <a:cs typeface="+mn-cs"/>
                        </a:rPr>
                        <a:t>1770, </a:t>
                      </a:r>
                      <a:r>
                        <a:rPr lang="en-US" altLang="ko-KR" sz="1100" kern="1200" dirty="0" err="1" smtClean="0">
                          <a:solidFill>
                            <a:schemeClr val="tx1"/>
                          </a:solidFill>
                          <a:effectLst/>
                          <a:latin typeface="HY헤드라인M" pitchFamily="18" charset="-127"/>
                          <a:ea typeface="HY헤드라인M" pitchFamily="18" charset="-127"/>
                          <a:cs typeface="+mn-cs"/>
                        </a:rPr>
                        <a:t>Unbuk-roBugan-myeon</a:t>
                      </a:r>
                      <a:r>
                        <a:rPr lang="en-US" altLang="ko-KR" sz="1100" kern="1200" dirty="0" smtClean="0">
                          <a:solidFill>
                            <a:schemeClr val="tx1"/>
                          </a:solidFill>
                          <a:effectLst/>
                          <a:latin typeface="HY헤드라인M" pitchFamily="18" charset="-127"/>
                          <a:ea typeface="HY헤드라인M" pitchFamily="18" charset="-127"/>
                          <a:cs typeface="+mn-cs"/>
                        </a:rPr>
                        <a:t>, </a:t>
                      </a:r>
                      <a:r>
                        <a:rPr lang="en-US" altLang="ko-KR" sz="1100" kern="1200" dirty="0" err="1" smtClean="0">
                          <a:solidFill>
                            <a:schemeClr val="tx1"/>
                          </a:solidFill>
                          <a:effectLst/>
                          <a:latin typeface="HY헤드라인M" pitchFamily="18" charset="-127"/>
                          <a:ea typeface="HY헤드라인M" pitchFamily="18" charset="-127"/>
                          <a:cs typeface="+mn-cs"/>
                        </a:rPr>
                        <a:t>Yeongcheon-si</a:t>
                      </a:r>
                      <a:r>
                        <a:rPr lang="en-US" altLang="ko-KR" sz="1100" kern="1200" dirty="0" smtClean="0">
                          <a:solidFill>
                            <a:schemeClr val="tx1"/>
                          </a:solidFill>
                          <a:effectLst/>
                          <a:latin typeface="HY헤드라인M" pitchFamily="18" charset="-127"/>
                          <a:ea typeface="HY헤드라인M" pitchFamily="18" charset="-127"/>
                          <a:cs typeface="+mn-cs"/>
                        </a:rPr>
                        <a:t>, </a:t>
                      </a:r>
                      <a:r>
                        <a:rPr lang="en-US" altLang="ko-KR" sz="1100" kern="1200" dirty="0" err="1" smtClean="0">
                          <a:solidFill>
                            <a:schemeClr val="tx1"/>
                          </a:solidFill>
                          <a:effectLst/>
                          <a:latin typeface="HY헤드라인M" pitchFamily="18" charset="-127"/>
                          <a:ea typeface="HY헤드라인M" pitchFamily="18" charset="-127"/>
                          <a:cs typeface="+mn-cs"/>
                        </a:rPr>
                        <a:t>Gyeongbuk</a:t>
                      </a:r>
                      <a:r>
                        <a:rPr lang="en-US" altLang="ko-KR" sz="1100" kern="1200" dirty="0" smtClean="0">
                          <a:solidFill>
                            <a:schemeClr val="tx1"/>
                          </a:solidFill>
                          <a:effectLst/>
                          <a:latin typeface="HY헤드라인M" pitchFamily="18" charset="-127"/>
                          <a:ea typeface="HY헤드라인M" pitchFamily="18" charset="-127"/>
                          <a:cs typeface="+mn-cs"/>
                        </a:rPr>
                        <a:t>-do, Korea</a:t>
                      </a: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tcPr>
                </a:tc>
              </a:tr>
              <a:tr h="377966">
                <a:tc>
                  <a:txBody>
                    <a:bodyPr/>
                    <a:lstStyle/>
                    <a:p>
                      <a:pPr algn="ctr" rtl="0">
                        <a:lnSpc>
                          <a:spcPct val="130000"/>
                        </a:lnSpc>
                      </a:pPr>
                      <a:r>
                        <a:rPr lang="en-US" altLang="ko-KR" sz="1100" b="1" kern="1200" dirty="0" smtClean="0">
                          <a:solidFill>
                            <a:schemeClr val="tx1"/>
                          </a:solidFill>
                          <a:latin typeface="HY헤드라인M" pitchFamily="18" charset="-127"/>
                          <a:ea typeface="HY헤드라인M" pitchFamily="18" charset="-127"/>
                          <a:cs typeface="+mn-cs"/>
                        </a:rPr>
                        <a:t>Employee</a:t>
                      </a:r>
                      <a:endParaRPr lang="ko-KR" altLang="ko-KR" sz="1100" b="1" kern="1200" dirty="0">
                        <a:solidFill>
                          <a:schemeClr val="tx1"/>
                        </a:solidFill>
                        <a:latin typeface="HY헤드라인M" pitchFamily="18" charset="-127"/>
                        <a:ea typeface="HY헤드라인M" pitchFamily="18" charset="-127"/>
                        <a:cs typeface="+mn-cs"/>
                      </a:endParaRPr>
                    </a:p>
                  </a:txBody>
                  <a:tcPr marL="0" marR="0" marT="0" marB="0" anchor="ctr">
                    <a:lnR w="3175" cap="flat" cmpd="sng" algn="ctr">
                      <a:solidFill>
                        <a:schemeClr val="bg1"/>
                      </a:solidFill>
                      <a:prstDash val="solid"/>
                      <a:round/>
                      <a:headEnd type="none" w="med" len="med"/>
                      <a:tailEnd type="none" w="med" len="med"/>
                    </a:lnR>
                  </a:tcPr>
                </a:tc>
                <a:tc>
                  <a:txBody>
                    <a:bodyPr/>
                    <a:lstStyle/>
                    <a:p>
                      <a:pPr marL="0" algn="l" defTabSz="914400" rtl="0" eaLnBrk="1" latinLnBrk="1" hangingPunct="1">
                        <a:lnSpc>
                          <a:spcPct val="130000"/>
                        </a:lnSpc>
                      </a:pPr>
                      <a:r>
                        <a:rPr lang="en-US" altLang="ko-KR" sz="1100" b="0" kern="1200" dirty="0" smtClean="0">
                          <a:solidFill>
                            <a:schemeClr val="tx1"/>
                          </a:solidFill>
                          <a:latin typeface="HY헤드라인M" pitchFamily="18" charset="-127"/>
                          <a:ea typeface="HY헤드라인M" pitchFamily="18" charset="-127"/>
                          <a:cs typeface="+mn-cs"/>
                        </a:rPr>
                        <a:t>73</a:t>
                      </a:r>
                      <a:endParaRPr lang="ko-KR" altLang="en-US" sz="1100" b="0" kern="1200" dirty="0">
                        <a:solidFill>
                          <a:schemeClr val="tx1"/>
                        </a:solidFill>
                        <a:latin typeface="HY헤드라인M" pitchFamily="18" charset="-127"/>
                        <a:ea typeface="HY헤드라인M" pitchFamily="18" charset="-127"/>
                        <a:cs typeface="+mn-cs"/>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tcPr>
                </a:tc>
              </a:tr>
              <a:tr h="643672">
                <a:tc>
                  <a:txBody>
                    <a:bodyPr/>
                    <a:lstStyle/>
                    <a:p>
                      <a:pPr algn="ctr" rtl="0">
                        <a:lnSpc>
                          <a:spcPct val="130000"/>
                        </a:lnSpc>
                      </a:pPr>
                      <a:r>
                        <a:rPr lang="en-US" altLang="ko-KR" sz="1100" b="1" kern="1200" dirty="0" smtClean="0">
                          <a:solidFill>
                            <a:schemeClr val="tx1"/>
                          </a:solidFill>
                          <a:latin typeface="HY헤드라인M" pitchFamily="18" charset="-127"/>
                          <a:ea typeface="HY헤드라인M" pitchFamily="18" charset="-127"/>
                          <a:cs typeface="+mn-cs"/>
                        </a:rPr>
                        <a:t>Contact us</a:t>
                      </a:r>
                      <a:endParaRPr lang="ko-KR" altLang="ko-KR" sz="1100" b="1" kern="1200" dirty="0">
                        <a:solidFill>
                          <a:schemeClr val="tx1"/>
                        </a:solidFill>
                        <a:latin typeface="HY헤드라인M" pitchFamily="18" charset="-127"/>
                        <a:ea typeface="HY헤드라인M" pitchFamily="18" charset="-127"/>
                        <a:cs typeface="+mn-cs"/>
                      </a:endParaRPr>
                    </a:p>
                  </a:txBody>
                  <a:tcPr marL="0" marR="0" marT="0" marB="0" anchor="ctr">
                    <a:lnR w="3175" cap="flat" cmpd="sng" algn="ctr">
                      <a:solidFill>
                        <a:schemeClr val="bg1"/>
                      </a:solidFill>
                      <a:prstDash val="solid"/>
                      <a:round/>
                      <a:headEnd type="none" w="med" len="med"/>
                      <a:tailEnd type="none" w="med" len="med"/>
                    </a:lnR>
                  </a:tcPr>
                </a:tc>
                <a:tc>
                  <a:txBody>
                    <a:bodyPr/>
                    <a:lstStyle/>
                    <a:p>
                      <a:pPr algn="l" latinLnBrk="1">
                        <a:lnSpc>
                          <a:spcPct val="130000"/>
                        </a:lnSpc>
                      </a:pPr>
                      <a:r>
                        <a:rPr lang="fr-FR" altLang="ko-KR" sz="1100" b="0" kern="1200" dirty="0" smtClean="0">
                          <a:solidFill>
                            <a:schemeClr val="tx1"/>
                          </a:solidFill>
                          <a:latin typeface="HY헤드라인M" pitchFamily="18" charset="-127"/>
                          <a:ea typeface="HY헤드라인M" pitchFamily="18" charset="-127"/>
                          <a:cs typeface="+mn-cs"/>
                        </a:rPr>
                        <a:t>TEL: +82-54-336-0235, FAX: +82-54-332-9007, </a:t>
                      </a:r>
                    </a:p>
                    <a:p>
                      <a:pPr algn="l" latinLnBrk="1">
                        <a:lnSpc>
                          <a:spcPct val="130000"/>
                        </a:lnSpc>
                      </a:pPr>
                      <a:r>
                        <a:rPr lang="fr-FR" altLang="ko-KR" sz="1100" b="0" kern="1200" dirty="0" smtClean="0">
                          <a:solidFill>
                            <a:schemeClr val="tx1"/>
                          </a:solidFill>
                          <a:latin typeface="HY헤드라인M" pitchFamily="18" charset="-127"/>
                          <a:ea typeface="HY헤드라인M" pitchFamily="18" charset="-127"/>
                          <a:cs typeface="+mn-cs"/>
                        </a:rPr>
                        <a:t>Email: kepcprt@naver.com</a:t>
                      </a:r>
                      <a:endParaRPr lang="ko-KR" altLang="en-US" sz="1100" b="0" kern="1200" dirty="0">
                        <a:solidFill>
                          <a:schemeClr val="tx1"/>
                        </a:solidFill>
                        <a:latin typeface="HY헤드라인M" pitchFamily="18" charset="-127"/>
                        <a:ea typeface="HY헤드라인M" pitchFamily="18" charset="-127"/>
                        <a:cs typeface="+mn-cs"/>
                      </a:endParaRPr>
                    </a:p>
                  </a:txBody>
                  <a:tcPr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tcPr>
                </a:tc>
              </a:tr>
            </a:tbl>
          </a:graphicData>
        </a:graphic>
      </p:graphicFrame>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6815" y="1329377"/>
            <a:ext cx="6917046" cy="1630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14662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텍스트 개체 틀 66"/>
          <p:cNvSpPr>
            <a:spLocks noGrp="1"/>
          </p:cNvSpPr>
          <p:nvPr>
            <p:ph type="body" sz="quarter" idx="11"/>
          </p:nvPr>
        </p:nvSpPr>
        <p:spPr>
          <a:xfrm>
            <a:off x="643746" y="6600825"/>
            <a:ext cx="1857914" cy="257175"/>
          </a:xfrm>
        </p:spPr>
        <p:txBody>
          <a:bodyPr/>
          <a:lstStyle/>
          <a:p>
            <a:r>
              <a:rPr lang="en-US" altLang="ko-KR" dirty="0" smtClean="0"/>
              <a:t>Korea EPC company</a:t>
            </a:r>
            <a:endParaRPr lang="ko-KR" altLang="en-US" dirty="0"/>
          </a:p>
        </p:txBody>
      </p:sp>
      <p:sp>
        <p:nvSpPr>
          <p:cNvPr id="68" name="텍스트 개체 틀 67"/>
          <p:cNvSpPr>
            <a:spLocks noGrp="1"/>
          </p:cNvSpPr>
          <p:nvPr>
            <p:ph type="body" sz="quarter" idx="17"/>
          </p:nvPr>
        </p:nvSpPr>
        <p:spPr/>
        <p:txBody>
          <a:bodyPr/>
          <a:lstStyle/>
          <a:p>
            <a:endParaRPr lang="ko-KR" altLang="en-US" dirty="0"/>
          </a:p>
        </p:txBody>
      </p:sp>
      <p:sp>
        <p:nvSpPr>
          <p:cNvPr id="62" name="텍스트 개체 틀 61"/>
          <p:cNvSpPr>
            <a:spLocks noGrp="1"/>
          </p:cNvSpPr>
          <p:nvPr>
            <p:ph type="body" sz="quarter" idx="16"/>
          </p:nvPr>
        </p:nvSpPr>
        <p:spPr>
          <a:xfrm>
            <a:off x="337868" y="413708"/>
            <a:ext cx="6210300" cy="428625"/>
          </a:xfrm>
        </p:spPr>
        <p:txBody>
          <a:bodyPr/>
          <a:lstStyle/>
          <a:p>
            <a:r>
              <a:rPr lang="en-US" altLang="ko-KR" dirty="0" smtClean="0">
                <a:latin typeface="HY헤드라인M" pitchFamily="18" charset="-127"/>
                <a:ea typeface="HY헤드라인M" pitchFamily="18" charset="-127"/>
              </a:rPr>
              <a:t>1.3. History of KEPC</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858" y="6639478"/>
            <a:ext cx="578508" cy="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236"/>
          <p:cNvSpPr>
            <a:spLocks noChangeArrowheads="1"/>
          </p:cNvSpPr>
          <p:nvPr/>
        </p:nvSpPr>
        <p:spPr bwMode="auto">
          <a:xfrm>
            <a:off x="993775" y="1125538"/>
            <a:ext cx="1592263" cy="5472112"/>
          </a:xfrm>
          <a:prstGeom prst="upArrow">
            <a:avLst>
              <a:gd name="adj1" fmla="val 55731"/>
              <a:gd name="adj2" fmla="val 57676"/>
            </a:avLst>
          </a:prstGeom>
          <a:gradFill rotWithShape="1">
            <a:gsLst>
              <a:gs pos="0">
                <a:srgbClr val="0066CC"/>
              </a:gs>
              <a:gs pos="100000">
                <a:srgbClr val="FFFFFF">
                  <a:alpha val="0"/>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ko-KR" altLang="en-US"/>
          </a:p>
        </p:txBody>
      </p:sp>
      <p:sp>
        <p:nvSpPr>
          <p:cNvPr id="9" name="Oval 237"/>
          <p:cNvSpPr>
            <a:spLocks noChangeArrowheads="1"/>
          </p:cNvSpPr>
          <p:nvPr/>
        </p:nvSpPr>
        <p:spPr bwMode="auto">
          <a:xfrm>
            <a:off x="1958975" y="5664949"/>
            <a:ext cx="593725" cy="593725"/>
          </a:xfrm>
          <a:prstGeom prst="ellipse">
            <a:avLst/>
          </a:prstGeom>
          <a:solidFill>
            <a:srgbClr val="D5F7FF"/>
          </a:solidFill>
          <a:ln w="28575">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ko-KR" sz="1700" dirty="0">
                <a:latin typeface="HY헤드라인M" pitchFamily="18" charset="-127"/>
                <a:ea typeface="HY헤드라인M" pitchFamily="18" charset="-127"/>
              </a:rPr>
              <a:t>1997</a:t>
            </a:r>
          </a:p>
        </p:txBody>
      </p:sp>
      <p:sp>
        <p:nvSpPr>
          <p:cNvPr id="10" name="Oval 238"/>
          <p:cNvSpPr>
            <a:spLocks noChangeArrowheads="1"/>
          </p:cNvSpPr>
          <p:nvPr/>
        </p:nvSpPr>
        <p:spPr bwMode="auto">
          <a:xfrm>
            <a:off x="1887538" y="4391025"/>
            <a:ext cx="736600" cy="736600"/>
          </a:xfrm>
          <a:prstGeom prst="ellipse">
            <a:avLst/>
          </a:prstGeom>
          <a:solidFill>
            <a:srgbClr val="D5F7FF"/>
          </a:solidFill>
          <a:ln w="28575">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ko-KR" sz="1700">
                <a:latin typeface="HY헤드라인M" pitchFamily="18" charset="-127"/>
                <a:ea typeface="HY헤드라인M" pitchFamily="18" charset="-127"/>
              </a:rPr>
              <a:t>2000</a:t>
            </a:r>
          </a:p>
        </p:txBody>
      </p:sp>
      <p:sp>
        <p:nvSpPr>
          <p:cNvPr id="11" name="Oval 239"/>
          <p:cNvSpPr>
            <a:spLocks noChangeArrowheads="1"/>
          </p:cNvSpPr>
          <p:nvPr/>
        </p:nvSpPr>
        <p:spPr bwMode="auto">
          <a:xfrm>
            <a:off x="1816100" y="2881313"/>
            <a:ext cx="879475" cy="879475"/>
          </a:xfrm>
          <a:prstGeom prst="ellipse">
            <a:avLst/>
          </a:prstGeom>
          <a:solidFill>
            <a:srgbClr val="D5F7FF"/>
          </a:solidFill>
          <a:ln w="28575">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ko-KR" sz="1700" dirty="0" smtClean="0">
                <a:latin typeface="HY헤드라인M" pitchFamily="18" charset="-127"/>
                <a:ea typeface="HY헤드라인M" pitchFamily="18" charset="-127"/>
              </a:rPr>
              <a:t>2010</a:t>
            </a:r>
            <a:endParaRPr lang="en-US" altLang="ko-KR" sz="1700" dirty="0">
              <a:latin typeface="HY헤드라인M" pitchFamily="18" charset="-127"/>
              <a:ea typeface="HY헤드라인M" pitchFamily="18" charset="-127"/>
            </a:endParaRPr>
          </a:p>
        </p:txBody>
      </p:sp>
      <p:sp>
        <p:nvSpPr>
          <p:cNvPr id="12" name="Oval 240"/>
          <p:cNvSpPr>
            <a:spLocks noChangeArrowheads="1"/>
          </p:cNvSpPr>
          <p:nvPr/>
        </p:nvSpPr>
        <p:spPr bwMode="auto">
          <a:xfrm>
            <a:off x="1760538" y="1535113"/>
            <a:ext cx="990600" cy="990600"/>
          </a:xfrm>
          <a:prstGeom prst="ellipse">
            <a:avLst/>
          </a:prstGeom>
          <a:solidFill>
            <a:srgbClr val="D5F7FF"/>
          </a:solidFill>
          <a:ln w="28575">
            <a:solidFill>
              <a:srgbClr val="00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ko-KR" sz="1700" dirty="0" smtClean="0">
                <a:latin typeface="HY헤드라인M" pitchFamily="18" charset="-127"/>
                <a:ea typeface="HY헤드라인M" pitchFamily="18" charset="-127"/>
              </a:rPr>
              <a:t>2018</a:t>
            </a:r>
            <a:endParaRPr lang="en-US" altLang="ko-KR" sz="1700" dirty="0">
              <a:latin typeface="HY헤드라인M" pitchFamily="18" charset="-127"/>
              <a:ea typeface="HY헤드라인M" pitchFamily="18" charset="-127"/>
            </a:endParaRPr>
          </a:p>
        </p:txBody>
      </p:sp>
      <p:sp>
        <p:nvSpPr>
          <p:cNvPr id="13" name="Line 241"/>
          <p:cNvSpPr>
            <a:spLocks noChangeShapeType="1"/>
          </p:cNvSpPr>
          <p:nvPr/>
        </p:nvSpPr>
        <p:spPr bwMode="auto">
          <a:xfrm>
            <a:off x="1687512" y="5500538"/>
            <a:ext cx="6878517" cy="0"/>
          </a:xfrm>
          <a:prstGeom prst="line">
            <a:avLst/>
          </a:prstGeom>
          <a:noFill/>
          <a:ln w="12700">
            <a:solidFill>
              <a:srgbClr val="445F9A"/>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14" name="Line 242"/>
          <p:cNvSpPr>
            <a:spLocks noChangeShapeType="1"/>
          </p:cNvSpPr>
          <p:nvPr/>
        </p:nvSpPr>
        <p:spPr bwMode="auto">
          <a:xfrm>
            <a:off x="1760538" y="3900129"/>
            <a:ext cx="6878517" cy="0"/>
          </a:xfrm>
          <a:prstGeom prst="line">
            <a:avLst/>
          </a:prstGeom>
          <a:noFill/>
          <a:ln w="12700">
            <a:solidFill>
              <a:srgbClr val="445F9A"/>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15" name="Line 243"/>
          <p:cNvSpPr>
            <a:spLocks noChangeShapeType="1"/>
          </p:cNvSpPr>
          <p:nvPr/>
        </p:nvSpPr>
        <p:spPr bwMode="auto">
          <a:xfrm>
            <a:off x="1687513" y="2624138"/>
            <a:ext cx="6951542" cy="0"/>
          </a:xfrm>
          <a:prstGeom prst="line">
            <a:avLst/>
          </a:prstGeom>
          <a:noFill/>
          <a:ln w="12700">
            <a:solidFill>
              <a:srgbClr val="445F9A"/>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ko-KR" altLang="en-US"/>
          </a:p>
        </p:txBody>
      </p:sp>
      <p:sp>
        <p:nvSpPr>
          <p:cNvPr id="16" name="Text Box 244"/>
          <p:cNvSpPr txBox="1">
            <a:spLocks noChangeArrowheads="1"/>
          </p:cNvSpPr>
          <p:nvPr/>
        </p:nvSpPr>
        <p:spPr bwMode="auto">
          <a:xfrm>
            <a:off x="2941638" y="5785989"/>
            <a:ext cx="5941104" cy="400110"/>
          </a:xfrm>
          <a:prstGeom prst="rect">
            <a:avLst/>
          </a:prstGeom>
          <a:solidFill>
            <a:schemeClr val="accent5">
              <a:lumMod val="60000"/>
              <a:lumOff val="40000"/>
            </a:schemeClr>
          </a:solidFill>
          <a:ln>
            <a:noFill/>
          </a:ln>
          <a:effectLst/>
        </p:spPr>
        <p:txBody>
          <a:bodyPr wrap="square">
            <a:spAutoFit/>
          </a:bodyPr>
          <a:lstStyle/>
          <a:p>
            <a:pPr>
              <a:lnSpc>
                <a:spcPct val="125000"/>
              </a:lnSpc>
              <a:buFontTx/>
              <a:buChar char="•"/>
            </a:pPr>
            <a:r>
              <a:rPr lang="en-US" altLang="ko-KR" sz="1600" dirty="0">
                <a:latin typeface="HY헤드라인M" pitchFamily="18" charset="-127"/>
                <a:ea typeface="HY헤드라인M" pitchFamily="18" charset="-127"/>
              </a:rPr>
              <a:t> </a:t>
            </a:r>
            <a:r>
              <a:rPr lang="en-US" altLang="ko-KR" sz="1400" dirty="0">
                <a:latin typeface="HY헤드라인M" pitchFamily="18" charset="-127"/>
                <a:ea typeface="HY헤드라인M" pitchFamily="18" charset="-127"/>
              </a:rPr>
              <a:t>1997: Established Korea </a:t>
            </a:r>
            <a:r>
              <a:rPr lang="en-US" altLang="ko-KR" sz="1400" dirty="0" smtClean="0">
                <a:latin typeface="HY헤드라인M" pitchFamily="18" charset="-127"/>
                <a:ea typeface="HY헤드라인M" pitchFamily="18" charset="-127"/>
              </a:rPr>
              <a:t>EPC</a:t>
            </a:r>
            <a:endParaRPr lang="ko-KR" altLang="en-US" sz="1400" dirty="0">
              <a:latin typeface="HY헤드라인M" pitchFamily="18" charset="-127"/>
              <a:ea typeface="HY헤드라인M" pitchFamily="18" charset="-127"/>
            </a:endParaRPr>
          </a:p>
        </p:txBody>
      </p:sp>
      <p:sp>
        <p:nvSpPr>
          <p:cNvPr id="17" name="Text Box 245"/>
          <p:cNvSpPr txBox="1">
            <a:spLocks noChangeArrowheads="1"/>
          </p:cNvSpPr>
          <p:nvPr/>
        </p:nvSpPr>
        <p:spPr bwMode="auto">
          <a:xfrm>
            <a:off x="2941637" y="3984045"/>
            <a:ext cx="5941105" cy="1438855"/>
          </a:xfrm>
          <a:prstGeom prst="rect">
            <a:avLst/>
          </a:prstGeom>
          <a:solidFill>
            <a:schemeClr val="accent5">
              <a:lumMod val="60000"/>
              <a:lumOff val="40000"/>
            </a:schemeClr>
          </a:solidFill>
          <a:ln>
            <a:noFill/>
          </a:ln>
          <a:effectLst/>
        </p:spPr>
        <p:txBody>
          <a:bodyPr wrap="square">
            <a:spAutoFit/>
          </a:bodyPr>
          <a:lstStyle/>
          <a:p>
            <a:pPr>
              <a:lnSpc>
                <a:spcPct val="125000"/>
              </a:lnSpc>
              <a:buFontTx/>
              <a:buChar char="•"/>
            </a:pPr>
            <a:r>
              <a:rPr lang="en-US" altLang="ko-KR" sz="1400" dirty="0">
                <a:latin typeface="HY헤드라인M" pitchFamily="18" charset="-127"/>
                <a:ea typeface="HY헤드라인M" pitchFamily="18" charset="-127"/>
              </a:rPr>
              <a:t> </a:t>
            </a:r>
            <a:r>
              <a:rPr lang="en-US" altLang="ko-KR" sz="1400" dirty="0" smtClean="0">
                <a:latin typeface="HY헤드라인M" pitchFamily="18" charset="-127"/>
                <a:ea typeface="HY헤드라인M" pitchFamily="18" charset="-127"/>
              </a:rPr>
              <a:t>2007: </a:t>
            </a:r>
            <a:r>
              <a:rPr lang="en-US" altLang="ko-KR" sz="1400" dirty="0">
                <a:latin typeface="HY헤드라인M" pitchFamily="18" charset="-127"/>
                <a:ea typeface="HY헤드라인M" pitchFamily="18" charset="-127"/>
              </a:rPr>
              <a:t>DCI pipe fittings was registered with the </a:t>
            </a:r>
            <a:r>
              <a:rPr lang="en-US" altLang="ko-KR" sz="1400" dirty="0" smtClean="0">
                <a:latin typeface="HY헤드라인M" pitchFamily="18" charset="-127"/>
                <a:ea typeface="HY헤드라인M" pitchFamily="18" charset="-127"/>
              </a:rPr>
              <a:t>Public</a:t>
            </a:r>
          </a:p>
          <a:p>
            <a:pPr>
              <a:lnSpc>
                <a:spcPct val="125000"/>
              </a:lnSpc>
            </a:pPr>
            <a:r>
              <a:rPr lang="en-US" altLang="ko-KR" sz="1400" dirty="0" smtClean="0">
                <a:latin typeface="HY헤드라인M" pitchFamily="18" charset="-127"/>
                <a:ea typeface="HY헤드라인M" pitchFamily="18" charset="-127"/>
              </a:rPr>
              <a:t>           </a:t>
            </a:r>
            <a:r>
              <a:rPr lang="en-US" altLang="ko-KR" sz="1400" dirty="0">
                <a:latin typeface="HY헤드라인M" pitchFamily="18" charset="-127"/>
                <a:ea typeface="HY헤드라인M" pitchFamily="18" charset="-127"/>
              </a:rPr>
              <a:t>Procurement </a:t>
            </a:r>
            <a:r>
              <a:rPr lang="en-US" altLang="ko-KR" sz="1400" dirty="0" smtClean="0">
                <a:latin typeface="HY헤드라인M" pitchFamily="18" charset="-127"/>
                <a:ea typeface="HY헤드라인M" pitchFamily="18" charset="-127"/>
              </a:rPr>
              <a:t>Service</a:t>
            </a:r>
            <a:endParaRPr lang="ko-KR" altLang="en-US" sz="1400" dirty="0">
              <a:latin typeface="HY헤드라인M" pitchFamily="18" charset="-127"/>
              <a:ea typeface="HY헤드라인M" pitchFamily="18" charset="-127"/>
            </a:endParaRPr>
          </a:p>
          <a:p>
            <a:pPr>
              <a:lnSpc>
                <a:spcPct val="125000"/>
              </a:lnSpc>
              <a:buFontTx/>
              <a:buChar char="•"/>
            </a:pPr>
            <a:r>
              <a:rPr lang="ko-KR" altLang="en-US" sz="1400" dirty="0">
                <a:latin typeface="HY헤드라인M" pitchFamily="18" charset="-127"/>
                <a:ea typeface="HY헤드라인M" pitchFamily="18" charset="-127"/>
              </a:rPr>
              <a:t> </a:t>
            </a:r>
            <a:r>
              <a:rPr lang="en-US" altLang="ko-KR" sz="1400" dirty="0" smtClean="0">
                <a:latin typeface="HY헤드라인M" pitchFamily="18" charset="-127"/>
                <a:ea typeface="HY헤드라인M" pitchFamily="18" charset="-127"/>
              </a:rPr>
              <a:t>2002: Acquired </a:t>
            </a:r>
            <a:r>
              <a:rPr lang="en-US" altLang="ko-KR" sz="1400" dirty="0">
                <a:latin typeface="HY헤드라인M" pitchFamily="18" charset="-127"/>
                <a:ea typeface="HY헤드라인M" pitchFamily="18" charset="-127"/>
              </a:rPr>
              <a:t>Korea Standard certification </a:t>
            </a:r>
            <a:endParaRPr lang="en-US" altLang="ko-KR" sz="1400" dirty="0" smtClean="0">
              <a:latin typeface="HY헤드라인M" pitchFamily="18" charset="-127"/>
              <a:ea typeface="HY헤드라인M" pitchFamily="18" charset="-127"/>
            </a:endParaRPr>
          </a:p>
          <a:p>
            <a:pPr>
              <a:lnSpc>
                <a:spcPct val="125000"/>
              </a:lnSpc>
            </a:pPr>
            <a:r>
              <a:rPr lang="en-US" altLang="ko-KR" sz="1400" dirty="0" smtClean="0">
                <a:latin typeface="HY헤드라인M" pitchFamily="18" charset="-127"/>
                <a:ea typeface="HY헤드라인M" pitchFamily="18" charset="-127"/>
              </a:rPr>
              <a:t>           for </a:t>
            </a:r>
            <a:r>
              <a:rPr lang="en-US" altLang="ko-KR" sz="1400" dirty="0">
                <a:latin typeface="HY헤드라인M" pitchFamily="18" charset="-127"/>
                <a:ea typeface="HY헤드라인M" pitchFamily="18" charset="-127"/>
              </a:rPr>
              <a:t>DCI pipe </a:t>
            </a:r>
            <a:r>
              <a:rPr lang="en-US" altLang="ko-KR" sz="1400" dirty="0" smtClean="0">
                <a:latin typeface="HY헤드라인M" pitchFamily="18" charset="-127"/>
                <a:ea typeface="HY헤드라인M" pitchFamily="18" charset="-127"/>
              </a:rPr>
              <a:t>fittings</a:t>
            </a:r>
            <a:endParaRPr lang="ko-KR" altLang="en-US" sz="1400" dirty="0">
              <a:latin typeface="HY헤드라인M" pitchFamily="18" charset="-127"/>
              <a:ea typeface="HY헤드라인M" pitchFamily="18" charset="-127"/>
            </a:endParaRPr>
          </a:p>
          <a:p>
            <a:pPr>
              <a:lnSpc>
                <a:spcPct val="125000"/>
              </a:lnSpc>
              <a:buFontTx/>
              <a:buChar char="•"/>
            </a:pPr>
            <a:r>
              <a:rPr lang="ko-KR" altLang="en-US" sz="1400" dirty="0">
                <a:latin typeface="HY헤드라인M" pitchFamily="18" charset="-127"/>
                <a:ea typeface="HY헤드라인M" pitchFamily="18" charset="-127"/>
              </a:rPr>
              <a:t> </a:t>
            </a:r>
            <a:r>
              <a:rPr lang="en-US" altLang="ko-KR" sz="1400" dirty="0" smtClean="0">
                <a:latin typeface="HY헤드라인M" pitchFamily="18" charset="-127"/>
                <a:ea typeface="HY헤드라인M" pitchFamily="18" charset="-127"/>
              </a:rPr>
              <a:t>2001: Transformed </a:t>
            </a:r>
            <a:r>
              <a:rPr lang="en-US" altLang="ko-KR" sz="1400" dirty="0">
                <a:latin typeface="HY헤드라인M" pitchFamily="18" charset="-127"/>
                <a:ea typeface="HY헤드라인M" pitchFamily="18" charset="-127"/>
              </a:rPr>
              <a:t>a private company into a corporation </a:t>
            </a:r>
            <a:endParaRPr lang="ko-KR" altLang="en-US" sz="1400" dirty="0">
              <a:latin typeface="HY헤드라인M" pitchFamily="18" charset="-127"/>
              <a:ea typeface="HY헤드라인M" pitchFamily="18" charset="-127"/>
            </a:endParaRPr>
          </a:p>
        </p:txBody>
      </p:sp>
      <p:sp>
        <p:nvSpPr>
          <p:cNvPr id="18" name="Text Box 246"/>
          <p:cNvSpPr txBox="1">
            <a:spLocks noChangeArrowheads="1"/>
          </p:cNvSpPr>
          <p:nvPr/>
        </p:nvSpPr>
        <p:spPr bwMode="auto">
          <a:xfrm>
            <a:off x="2941637" y="2881313"/>
            <a:ext cx="5941105" cy="900246"/>
          </a:xfrm>
          <a:prstGeom prst="rect">
            <a:avLst/>
          </a:prstGeom>
          <a:solidFill>
            <a:schemeClr val="accent5">
              <a:lumMod val="60000"/>
              <a:lumOff val="40000"/>
            </a:schemeClr>
          </a:solidFill>
          <a:ln>
            <a:noFill/>
          </a:ln>
          <a:effectLst/>
        </p:spPr>
        <p:txBody>
          <a:bodyPr wrap="square">
            <a:spAutoFit/>
          </a:bodyPr>
          <a:lstStyle/>
          <a:p>
            <a:pPr>
              <a:lnSpc>
                <a:spcPct val="125000"/>
              </a:lnSpc>
              <a:buFontTx/>
              <a:buChar char="•"/>
            </a:pPr>
            <a:r>
              <a:rPr lang="en-US" altLang="ko-KR" sz="1400" dirty="0">
                <a:latin typeface="HY헤드라인M" pitchFamily="18" charset="-127"/>
                <a:ea typeface="HY헤드라인M" pitchFamily="18" charset="-127"/>
              </a:rPr>
              <a:t> </a:t>
            </a:r>
            <a:r>
              <a:rPr lang="en-US" altLang="ko-KR" sz="1400" dirty="0" smtClean="0">
                <a:latin typeface="HY헤드라인M" pitchFamily="18" charset="-127"/>
                <a:ea typeface="HY헤드라인M" pitchFamily="18" charset="-127"/>
              </a:rPr>
              <a:t>2011: </a:t>
            </a:r>
            <a:r>
              <a:rPr lang="en-US" altLang="ko-KR" sz="1400" dirty="0">
                <a:latin typeface="HY헤드라인M" pitchFamily="18" charset="-127"/>
                <a:ea typeface="HY헤드라인M" pitchFamily="18" charset="-127"/>
              </a:rPr>
              <a:t>Acquired ISO 9001 </a:t>
            </a:r>
            <a:r>
              <a:rPr lang="en-US" altLang="ko-KR" sz="1400" dirty="0" smtClean="0">
                <a:latin typeface="HY헤드라인M" pitchFamily="18" charset="-127"/>
                <a:ea typeface="HY헤드라인M" pitchFamily="18" charset="-127"/>
              </a:rPr>
              <a:t>certification</a:t>
            </a:r>
          </a:p>
          <a:p>
            <a:pPr>
              <a:lnSpc>
                <a:spcPct val="125000"/>
              </a:lnSpc>
              <a:buFontTx/>
              <a:buChar char="•"/>
            </a:pPr>
            <a:r>
              <a:rPr lang="ko-KR" altLang="en-US" sz="1400" dirty="0" smtClean="0">
                <a:latin typeface="HY헤드라인M" pitchFamily="18" charset="-127"/>
                <a:ea typeface="HY헤드라인M" pitchFamily="18" charset="-127"/>
              </a:rPr>
              <a:t> </a:t>
            </a:r>
            <a:r>
              <a:rPr lang="en-US" altLang="ko-KR" sz="1400" dirty="0">
                <a:latin typeface="HY헤드라인M" pitchFamily="18" charset="-127"/>
                <a:ea typeface="HY헤드라인M" pitchFamily="18" charset="-127"/>
              </a:rPr>
              <a:t>2011: Certified KC (sanitary safety </a:t>
            </a:r>
            <a:r>
              <a:rPr lang="en-US" altLang="ko-KR" sz="1400" dirty="0" smtClean="0">
                <a:latin typeface="HY헤드라인M" pitchFamily="18" charset="-127"/>
                <a:ea typeface="HY헤드라인M" pitchFamily="18" charset="-127"/>
              </a:rPr>
              <a:t>standards)</a:t>
            </a:r>
            <a:endParaRPr lang="en-US" altLang="ko-KR" sz="1400" dirty="0">
              <a:latin typeface="HY헤드라인M" pitchFamily="18" charset="-127"/>
              <a:ea typeface="HY헤드라인M" pitchFamily="18" charset="-127"/>
            </a:endParaRPr>
          </a:p>
          <a:p>
            <a:pPr>
              <a:lnSpc>
                <a:spcPct val="125000"/>
              </a:lnSpc>
              <a:buFontTx/>
              <a:buChar char="•"/>
            </a:pPr>
            <a:r>
              <a:rPr lang="ko-KR" altLang="en-US" sz="1400" dirty="0" smtClean="0">
                <a:latin typeface="HY헤드라인M" pitchFamily="18" charset="-127"/>
                <a:ea typeface="HY헤드라인M" pitchFamily="18" charset="-127"/>
              </a:rPr>
              <a:t> </a:t>
            </a:r>
            <a:r>
              <a:rPr lang="en-US" altLang="ko-KR" sz="1400" dirty="0">
                <a:latin typeface="HY헤드라인M" pitchFamily="18" charset="-127"/>
                <a:ea typeface="HY헤드라인M" pitchFamily="18" charset="-127"/>
              </a:rPr>
              <a:t>2011: Certified </a:t>
            </a:r>
            <a:r>
              <a:rPr lang="en-US" altLang="ko-KR" sz="1400" dirty="0" smtClean="0">
                <a:latin typeface="HY헤드라인M" pitchFamily="18" charset="-127"/>
                <a:ea typeface="HY헤드라인M" pitchFamily="18" charset="-127"/>
              </a:rPr>
              <a:t>CP (KWWA </a:t>
            </a:r>
            <a:r>
              <a:rPr lang="en-US" altLang="ko-KR" sz="1400" dirty="0">
                <a:latin typeface="HY헤드라인M" pitchFamily="18" charset="-127"/>
                <a:ea typeface="HY헤드라인M" pitchFamily="18" charset="-127"/>
              </a:rPr>
              <a:t>standards</a:t>
            </a:r>
            <a:r>
              <a:rPr lang="en-US" altLang="ko-KR" sz="1400" dirty="0" smtClean="0">
                <a:latin typeface="HY헤드라인M" pitchFamily="18" charset="-127"/>
                <a:ea typeface="HY헤드라인M" pitchFamily="18" charset="-127"/>
              </a:rPr>
              <a:t>)</a:t>
            </a:r>
            <a:endParaRPr lang="ko-KR" altLang="en-US" sz="1400" dirty="0">
              <a:latin typeface="HY헤드라인M" pitchFamily="18" charset="-127"/>
              <a:ea typeface="HY헤드라인M" pitchFamily="18" charset="-127"/>
            </a:endParaRPr>
          </a:p>
        </p:txBody>
      </p:sp>
      <p:sp>
        <p:nvSpPr>
          <p:cNvPr id="20" name="Text Box 246"/>
          <p:cNvSpPr txBox="1">
            <a:spLocks noChangeArrowheads="1"/>
          </p:cNvSpPr>
          <p:nvPr/>
        </p:nvSpPr>
        <p:spPr bwMode="auto">
          <a:xfrm>
            <a:off x="2941637" y="1714942"/>
            <a:ext cx="5941106" cy="630942"/>
          </a:xfrm>
          <a:prstGeom prst="rect">
            <a:avLst/>
          </a:prstGeom>
          <a:solidFill>
            <a:schemeClr val="accent5">
              <a:lumMod val="60000"/>
              <a:lumOff val="40000"/>
            </a:schemeClr>
          </a:solidFill>
          <a:ln>
            <a:noFill/>
          </a:ln>
          <a:effectLst/>
        </p:spPr>
        <p:txBody>
          <a:bodyPr wrap="square">
            <a:spAutoFit/>
          </a:bodyPr>
          <a:lstStyle/>
          <a:p>
            <a:pPr>
              <a:lnSpc>
                <a:spcPct val="125000"/>
              </a:lnSpc>
              <a:buFontTx/>
              <a:buChar char="•"/>
            </a:pPr>
            <a:r>
              <a:rPr lang="en-US" altLang="ko-KR" sz="1400" dirty="0" smtClean="0">
                <a:latin typeface="HY헤드라인M" pitchFamily="18" charset="-127"/>
                <a:ea typeface="HY헤드라인M" pitchFamily="18" charset="-127"/>
              </a:rPr>
              <a:t> 2018: Development of pipe fitting can withstand earthquakes.</a:t>
            </a:r>
          </a:p>
          <a:p>
            <a:pPr>
              <a:lnSpc>
                <a:spcPct val="125000"/>
              </a:lnSpc>
              <a:buFontTx/>
              <a:buChar char="•"/>
            </a:pPr>
            <a:r>
              <a:rPr lang="ko-KR" altLang="en-US" sz="1400" dirty="0" smtClean="0">
                <a:latin typeface="HY헤드라인M" pitchFamily="18" charset="-127"/>
                <a:ea typeface="HY헤드라인M" pitchFamily="18" charset="-127"/>
              </a:rPr>
              <a:t> </a:t>
            </a:r>
            <a:r>
              <a:rPr lang="en-US" altLang="ko-KR" sz="1400" dirty="0" smtClean="0">
                <a:latin typeface="HY헤드라인M" pitchFamily="18" charset="-127"/>
                <a:ea typeface="HY헤드라인M" pitchFamily="18" charset="-127"/>
              </a:rPr>
              <a:t>2016: Development of PV Ground screw.</a:t>
            </a:r>
            <a:endParaRPr lang="en-US" altLang="ko-KR" sz="1400" dirty="0">
              <a:latin typeface="HY헤드라인M" pitchFamily="18" charset="-127"/>
              <a:ea typeface="HY헤드라인M" pitchFamily="18" charset="-127"/>
            </a:endParaRPr>
          </a:p>
        </p:txBody>
      </p:sp>
    </p:spTree>
    <p:extLst>
      <p:ext uri="{BB962C8B-B14F-4D97-AF65-F5344CB8AC3E}">
        <p14:creationId xmlns:p14="http://schemas.microsoft.com/office/powerpoint/2010/main" val="31187964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Rectangle 16"/>
          <p:cNvSpPr>
            <a:spLocks noChangeArrowheads="1"/>
          </p:cNvSpPr>
          <p:nvPr/>
        </p:nvSpPr>
        <p:spPr bwMode="auto">
          <a:xfrm>
            <a:off x="5447018" y="4445138"/>
            <a:ext cx="1439862" cy="538162"/>
          </a:xfrm>
          <a:prstGeom prst="rect">
            <a:avLst/>
          </a:prstGeom>
          <a:solidFill>
            <a:schemeClr val="accent2">
              <a:lumMod val="75000"/>
            </a:schemeClr>
          </a:solidFill>
          <a:ln w="25400">
            <a:solidFill>
              <a:schemeClr val="bg1"/>
            </a:solidFill>
            <a:miter lim="800000"/>
            <a:headEnd/>
            <a:tailEnd/>
          </a:ln>
          <a:effectLst>
            <a:outerShdw dist="35921" dir="2700000" algn="ctr" rotWithShape="0">
              <a:srgbClr val="DDDDDD"/>
            </a:outerShdw>
          </a:effectLst>
        </p:spPr>
        <p:txBody>
          <a:bodyPr wrap="none" anchor="ctr"/>
          <a:lstStyle/>
          <a:p>
            <a:endParaRPr lang="ko-KR" altLang="en-US" dirty="0"/>
          </a:p>
        </p:txBody>
      </p:sp>
      <p:cxnSp>
        <p:nvCxnSpPr>
          <p:cNvPr id="52" name="AutoShape 30"/>
          <p:cNvCxnSpPr>
            <a:cxnSpLocks noChangeShapeType="1"/>
          </p:cNvCxnSpPr>
          <p:nvPr/>
        </p:nvCxnSpPr>
        <p:spPr bwMode="auto">
          <a:xfrm flipV="1">
            <a:off x="6194425" y="4108450"/>
            <a:ext cx="14288" cy="322264"/>
          </a:xfrm>
          <a:prstGeom prst="straightConnector1">
            <a:avLst/>
          </a:prstGeom>
          <a:noFill/>
          <a:ln w="25400">
            <a:solidFill>
              <a:schemeClr val="accent4"/>
            </a:solidFill>
            <a:round/>
            <a:headEnd type="oval" w="lg" len="lg"/>
            <a:tailEnd/>
          </a:ln>
          <a:effectLst/>
        </p:spPr>
      </p:cxnSp>
      <p:sp>
        <p:nvSpPr>
          <p:cNvPr id="44" name="텍스트 개체 틀 43"/>
          <p:cNvSpPr>
            <a:spLocks noGrp="1"/>
          </p:cNvSpPr>
          <p:nvPr>
            <p:ph type="body" sz="quarter" idx="17"/>
          </p:nvPr>
        </p:nvSpPr>
        <p:spPr/>
        <p:txBody>
          <a:bodyPr/>
          <a:lstStyle/>
          <a:p>
            <a:endParaRPr lang="ko-KR" altLang="en-US" dirty="0"/>
          </a:p>
        </p:txBody>
      </p:sp>
      <p:sp>
        <p:nvSpPr>
          <p:cNvPr id="45" name="텍스트 개체 틀 44"/>
          <p:cNvSpPr>
            <a:spLocks noGrp="1"/>
          </p:cNvSpPr>
          <p:nvPr>
            <p:ph type="body" sz="quarter" idx="16"/>
          </p:nvPr>
        </p:nvSpPr>
        <p:spPr/>
        <p:txBody>
          <a:bodyPr/>
          <a:lstStyle/>
          <a:p>
            <a:r>
              <a:rPr lang="en-US" altLang="ko-KR" dirty="0" smtClean="0">
                <a:latin typeface="HY헤드라인M" pitchFamily="18" charset="-127"/>
                <a:ea typeface="HY헤드라인M" pitchFamily="18" charset="-127"/>
              </a:rPr>
              <a:t>1.4. Organization of KEPC</a:t>
            </a:r>
          </a:p>
          <a:p>
            <a:endParaRPr lang="ko-KR" altLang="en-US" dirty="0"/>
          </a:p>
        </p:txBody>
      </p:sp>
      <p:sp>
        <p:nvSpPr>
          <p:cNvPr id="50" name="텍스트 개체 틀 49"/>
          <p:cNvSpPr>
            <a:spLocks noGrp="1"/>
          </p:cNvSpPr>
          <p:nvPr>
            <p:ph type="body" sz="quarter" idx="11"/>
          </p:nvPr>
        </p:nvSpPr>
        <p:spPr/>
        <p:txBody>
          <a:bodyPr/>
          <a:lstStyle/>
          <a:p>
            <a:endParaRPr lang="ko-KR" altLang="en-US" dirty="0"/>
          </a:p>
        </p:txBody>
      </p:sp>
      <p:sp>
        <p:nvSpPr>
          <p:cNvPr id="193" name="Rectangle 3"/>
          <p:cNvSpPr>
            <a:spLocks noChangeArrowheads="1"/>
          </p:cNvSpPr>
          <p:nvPr/>
        </p:nvSpPr>
        <p:spPr bwMode="auto">
          <a:xfrm>
            <a:off x="2178050" y="4433888"/>
            <a:ext cx="1439863" cy="538162"/>
          </a:xfrm>
          <a:prstGeom prst="rect">
            <a:avLst/>
          </a:prstGeom>
          <a:solidFill>
            <a:schemeClr val="accent2">
              <a:lumMod val="75000"/>
            </a:schemeClr>
          </a:solidFill>
          <a:ln w="25400">
            <a:solidFill>
              <a:schemeClr val="bg1"/>
            </a:solidFill>
            <a:miter lim="800000"/>
            <a:headEnd/>
            <a:tailEnd/>
          </a:ln>
          <a:effectLst>
            <a:outerShdw dist="35921" dir="2700000" algn="ctr" rotWithShape="0">
              <a:srgbClr val="DDDDDD"/>
            </a:outerShdw>
          </a:effectLst>
        </p:spPr>
        <p:txBody>
          <a:bodyPr wrap="none" anchor="ctr"/>
          <a:lstStyle/>
          <a:p>
            <a:endParaRPr lang="ko-KR" altLang="en-US" dirty="0"/>
          </a:p>
        </p:txBody>
      </p:sp>
      <p:sp>
        <p:nvSpPr>
          <p:cNvPr id="194" name="Rectangle 4"/>
          <p:cNvSpPr>
            <a:spLocks noChangeArrowheads="1"/>
          </p:cNvSpPr>
          <p:nvPr/>
        </p:nvSpPr>
        <p:spPr bwMode="auto">
          <a:xfrm>
            <a:off x="2178050" y="5089525"/>
            <a:ext cx="1439863" cy="936625"/>
          </a:xfrm>
          <a:prstGeom prst="rect">
            <a:avLst/>
          </a:prstGeom>
          <a:solidFill>
            <a:schemeClr val="accent2"/>
          </a:solidFill>
          <a:ln w="25400">
            <a:solidFill>
              <a:schemeClr val="bg1"/>
            </a:solidFill>
            <a:miter lim="800000"/>
            <a:headEnd/>
            <a:tailEnd/>
          </a:ln>
          <a:effectLst>
            <a:outerShdw dist="35921" dir="2700000" algn="ctr" rotWithShape="0">
              <a:srgbClr val="DDDDDD"/>
            </a:outerShdw>
          </a:effectLst>
        </p:spPr>
        <p:txBody>
          <a:bodyPr wrap="none" anchor="ctr"/>
          <a:lstStyle/>
          <a:p>
            <a:r>
              <a:rPr lang="en-US" altLang="ko-KR" sz="1100" dirty="0" smtClean="0">
                <a:latin typeface="HY헤드라인M" pitchFamily="18" charset="-127"/>
                <a:ea typeface="HY헤드라인M" pitchFamily="18" charset="-127"/>
              </a:rPr>
              <a:t>Inspection</a:t>
            </a:r>
          </a:p>
          <a:p>
            <a:r>
              <a:rPr lang="en-US" altLang="ko-KR" sz="1100" dirty="0" smtClean="0">
                <a:latin typeface="HY헤드라인M" pitchFamily="18" charset="-127"/>
                <a:ea typeface="HY헤드라인M" pitchFamily="18" charset="-127"/>
              </a:rPr>
              <a:t>Quality Assurance</a:t>
            </a:r>
          </a:p>
          <a:p>
            <a:r>
              <a:rPr lang="en-US" altLang="ko-KR" sz="1100" dirty="0" smtClean="0">
                <a:latin typeface="HY헤드라인M" pitchFamily="18" charset="-127"/>
                <a:ea typeface="HY헤드라인M" pitchFamily="18" charset="-127"/>
              </a:rPr>
              <a:t>Certification works </a:t>
            </a:r>
          </a:p>
        </p:txBody>
      </p:sp>
      <p:sp>
        <p:nvSpPr>
          <p:cNvPr id="195" name="Rectangle 6"/>
          <p:cNvSpPr>
            <a:spLocks noChangeArrowheads="1"/>
          </p:cNvSpPr>
          <p:nvPr/>
        </p:nvSpPr>
        <p:spPr bwMode="auto">
          <a:xfrm>
            <a:off x="538163" y="4454525"/>
            <a:ext cx="1439862" cy="538163"/>
          </a:xfrm>
          <a:prstGeom prst="rect">
            <a:avLst/>
          </a:prstGeom>
          <a:solidFill>
            <a:schemeClr val="accent2">
              <a:lumMod val="75000"/>
            </a:schemeClr>
          </a:solidFill>
          <a:ln w="25400">
            <a:solidFill>
              <a:schemeClr val="bg1"/>
            </a:solidFill>
            <a:miter lim="800000"/>
            <a:headEnd/>
            <a:tailEnd/>
          </a:ln>
          <a:effectLst>
            <a:outerShdw dist="35921" dir="2700000" algn="ctr" rotWithShape="0">
              <a:srgbClr val="DDDDDD"/>
            </a:outerShdw>
          </a:effectLst>
        </p:spPr>
        <p:txBody>
          <a:bodyPr wrap="none" anchor="ctr"/>
          <a:lstStyle/>
          <a:p>
            <a:endParaRPr lang="ko-KR" altLang="en-US" dirty="0"/>
          </a:p>
        </p:txBody>
      </p:sp>
      <p:sp>
        <p:nvSpPr>
          <p:cNvPr id="196" name="Rectangle 8"/>
          <p:cNvSpPr>
            <a:spLocks noChangeArrowheads="1"/>
          </p:cNvSpPr>
          <p:nvPr/>
        </p:nvSpPr>
        <p:spPr bwMode="auto">
          <a:xfrm>
            <a:off x="403761" y="5077663"/>
            <a:ext cx="1774289" cy="936625"/>
          </a:xfrm>
          <a:prstGeom prst="rect">
            <a:avLst/>
          </a:prstGeom>
          <a:solidFill>
            <a:schemeClr val="accent2"/>
          </a:solidFill>
          <a:ln w="25400">
            <a:solidFill>
              <a:schemeClr val="bg1"/>
            </a:solidFill>
            <a:miter lim="800000"/>
            <a:headEnd/>
            <a:tailEnd/>
          </a:ln>
          <a:effectLst>
            <a:outerShdw dist="35921" dir="2700000" algn="ctr" rotWithShape="0">
              <a:srgbClr val="DDDDDD"/>
            </a:outerShdw>
          </a:effectLst>
        </p:spPr>
        <p:txBody>
          <a:bodyPr wrap="none" anchor="ctr"/>
          <a:lstStyle/>
          <a:p>
            <a:r>
              <a:rPr lang="en-US" altLang="ko-KR" sz="1100" dirty="0" smtClean="0">
                <a:latin typeface="HY헤드라인M" pitchFamily="18" charset="-127"/>
                <a:ea typeface="HY헤드라인M" pitchFamily="18" charset="-127"/>
              </a:rPr>
              <a:t>Sales Plane </a:t>
            </a:r>
          </a:p>
          <a:p>
            <a:r>
              <a:rPr lang="en-US" altLang="ko-KR" sz="1100" dirty="0" smtClean="0">
                <a:latin typeface="HY헤드라인M" pitchFamily="18" charset="-127"/>
                <a:ea typeface="HY헤드라인M" pitchFamily="18" charset="-127"/>
              </a:rPr>
              <a:t>Customer  Satisfaction</a:t>
            </a:r>
          </a:p>
          <a:p>
            <a:r>
              <a:rPr lang="en-US" altLang="ko-KR" sz="1100" dirty="0" smtClean="0">
                <a:latin typeface="HY헤드라인M" pitchFamily="18" charset="-127"/>
                <a:ea typeface="HY헤드라인M" pitchFamily="18" charset="-127"/>
              </a:rPr>
              <a:t>Oversea works</a:t>
            </a:r>
            <a:endParaRPr lang="ko-KR" altLang="en-US" sz="1100" dirty="0">
              <a:latin typeface="HY헤드라인M" pitchFamily="18" charset="-127"/>
              <a:ea typeface="HY헤드라인M" pitchFamily="18" charset="-127"/>
            </a:endParaRPr>
          </a:p>
        </p:txBody>
      </p:sp>
      <p:sp>
        <p:nvSpPr>
          <p:cNvPr id="197" name="Rectangle 12"/>
          <p:cNvSpPr>
            <a:spLocks noChangeArrowheads="1"/>
          </p:cNvSpPr>
          <p:nvPr/>
        </p:nvSpPr>
        <p:spPr bwMode="auto">
          <a:xfrm>
            <a:off x="3705101" y="4433888"/>
            <a:ext cx="1554287" cy="538162"/>
          </a:xfrm>
          <a:prstGeom prst="rect">
            <a:avLst/>
          </a:prstGeom>
          <a:solidFill>
            <a:schemeClr val="accent2">
              <a:lumMod val="75000"/>
            </a:schemeClr>
          </a:solidFill>
          <a:ln w="25400">
            <a:solidFill>
              <a:schemeClr val="bg1"/>
            </a:solidFill>
            <a:miter lim="800000"/>
            <a:headEnd/>
            <a:tailEnd/>
          </a:ln>
          <a:effectLst>
            <a:outerShdw dist="35921" dir="2700000" algn="ctr" rotWithShape="0">
              <a:srgbClr val="DDDDDD"/>
            </a:outerShdw>
          </a:effectLst>
        </p:spPr>
        <p:txBody>
          <a:bodyPr wrap="none" anchor="ctr"/>
          <a:lstStyle/>
          <a:p>
            <a:endParaRPr lang="ko-KR" altLang="en-US" dirty="0"/>
          </a:p>
        </p:txBody>
      </p:sp>
      <p:sp>
        <p:nvSpPr>
          <p:cNvPr id="198" name="Rectangle 14"/>
          <p:cNvSpPr>
            <a:spLocks noChangeArrowheads="1"/>
          </p:cNvSpPr>
          <p:nvPr/>
        </p:nvSpPr>
        <p:spPr bwMode="auto">
          <a:xfrm>
            <a:off x="3705101" y="5077662"/>
            <a:ext cx="1567781" cy="936625"/>
          </a:xfrm>
          <a:prstGeom prst="rect">
            <a:avLst/>
          </a:prstGeom>
          <a:solidFill>
            <a:schemeClr val="accent2"/>
          </a:solidFill>
          <a:ln w="25400">
            <a:solidFill>
              <a:schemeClr val="bg1"/>
            </a:solidFill>
            <a:miter lim="800000"/>
            <a:headEnd/>
            <a:tailEnd/>
          </a:ln>
          <a:effectLst>
            <a:outerShdw dist="35921" dir="2700000" algn="ctr" rotWithShape="0">
              <a:srgbClr val="DDDDDD"/>
            </a:outerShdw>
          </a:effectLst>
        </p:spPr>
        <p:txBody>
          <a:bodyPr wrap="none" anchor="ctr"/>
          <a:lstStyle/>
          <a:p>
            <a:r>
              <a:rPr lang="en-US" altLang="ko-KR" sz="1100" dirty="0">
                <a:solidFill>
                  <a:schemeClr val="tx1">
                    <a:lumMod val="95000"/>
                    <a:lumOff val="5000"/>
                  </a:schemeClr>
                </a:solidFill>
                <a:latin typeface="HY헤드라인M" pitchFamily="18" charset="-127"/>
                <a:ea typeface="HY헤드라인M" pitchFamily="18" charset="-127"/>
              </a:rPr>
              <a:t>Facilities </a:t>
            </a:r>
            <a:r>
              <a:rPr lang="en-US" altLang="ko-KR" sz="1100" dirty="0" smtClean="0">
                <a:solidFill>
                  <a:schemeClr val="tx1">
                    <a:lumMod val="95000"/>
                    <a:lumOff val="5000"/>
                  </a:schemeClr>
                </a:solidFill>
                <a:latin typeface="HY헤드라인M" pitchFamily="18" charset="-127"/>
                <a:ea typeface="HY헤드라인M" pitchFamily="18" charset="-127"/>
              </a:rPr>
              <a:t>Management</a:t>
            </a:r>
          </a:p>
          <a:p>
            <a:r>
              <a:rPr lang="en-US" altLang="ko-KR" sz="1100" dirty="0" smtClean="0">
                <a:solidFill>
                  <a:schemeClr val="tx1">
                    <a:lumMod val="95000"/>
                    <a:lumOff val="5000"/>
                  </a:schemeClr>
                </a:solidFill>
                <a:latin typeface="HY헤드라인M" pitchFamily="18" charset="-127"/>
                <a:ea typeface="HY헤드라인M" pitchFamily="18" charset="-127"/>
              </a:rPr>
              <a:t>Quality Improvement</a:t>
            </a:r>
          </a:p>
        </p:txBody>
      </p:sp>
      <p:sp>
        <p:nvSpPr>
          <p:cNvPr id="201" name="Rectangle 20"/>
          <p:cNvSpPr>
            <a:spLocks noChangeArrowheads="1"/>
          </p:cNvSpPr>
          <p:nvPr/>
        </p:nvSpPr>
        <p:spPr bwMode="auto">
          <a:xfrm>
            <a:off x="7100888" y="4433888"/>
            <a:ext cx="1439862" cy="538162"/>
          </a:xfrm>
          <a:prstGeom prst="rect">
            <a:avLst/>
          </a:prstGeom>
          <a:solidFill>
            <a:schemeClr val="accent2">
              <a:lumMod val="75000"/>
            </a:schemeClr>
          </a:solidFill>
          <a:ln w="25400">
            <a:solidFill>
              <a:schemeClr val="bg1"/>
            </a:solidFill>
            <a:miter lim="800000"/>
            <a:headEnd/>
            <a:tailEnd/>
          </a:ln>
          <a:effectLst>
            <a:outerShdw dist="35921" dir="2700000" algn="ctr" rotWithShape="0">
              <a:srgbClr val="DDDDDD"/>
            </a:outerShdw>
          </a:effectLst>
        </p:spPr>
        <p:txBody>
          <a:bodyPr wrap="none" anchor="ctr"/>
          <a:lstStyle/>
          <a:p>
            <a:r>
              <a:rPr lang="en-US" altLang="ko-KR" sz="1200" dirty="0" smtClean="0"/>
              <a:t>    </a:t>
            </a:r>
            <a:r>
              <a:rPr lang="en-US" altLang="ko-KR" sz="1200" dirty="0" smtClean="0">
                <a:latin typeface="HY헤드라인M" pitchFamily="18" charset="-127"/>
                <a:ea typeface="HY헤드라인M" pitchFamily="18" charset="-127"/>
              </a:rPr>
              <a:t>R &amp; D</a:t>
            </a:r>
            <a:endParaRPr lang="ko-KR" altLang="en-US" sz="1200" dirty="0">
              <a:latin typeface="HY헤드라인M" pitchFamily="18" charset="-127"/>
              <a:ea typeface="HY헤드라인M" pitchFamily="18" charset="-127"/>
            </a:endParaRPr>
          </a:p>
        </p:txBody>
      </p:sp>
      <p:sp>
        <p:nvSpPr>
          <p:cNvPr id="202" name="Rectangle 22"/>
          <p:cNvSpPr>
            <a:spLocks noChangeArrowheads="1"/>
          </p:cNvSpPr>
          <p:nvPr/>
        </p:nvSpPr>
        <p:spPr bwMode="auto">
          <a:xfrm>
            <a:off x="7112489" y="5077663"/>
            <a:ext cx="1439862" cy="936625"/>
          </a:xfrm>
          <a:prstGeom prst="rect">
            <a:avLst/>
          </a:prstGeom>
          <a:solidFill>
            <a:schemeClr val="accent2"/>
          </a:solidFill>
          <a:ln w="25400">
            <a:solidFill>
              <a:schemeClr val="bg1"/>
            </a:solidFill>
            <a:miter lim="800000"/>
            <a:headEnd/>
            <a:tailEnd/>
          </a:ln>
          <a:effectLst>
            <a:outerShdw dist="35921" dir="2700000" algn="ctr" rotWithShape="0">
              <a:srgbClr val="DDDDDD"/>
            </a:outerShdw>
          </a:effectLst>
        </p:spPr>
        <p:txBody>
          <a:bodyPr wrap="none" anchor="ctr"/>
          <a:lstStyle/>
          <a:p>
            <a:pPr algn="ctr"/>
            <a:r>
              <a:rPr lang="en-US" altLang="ko-KR" sz="1100" dirty="0" smtClean="0">
                <a:latin typeface="HY헤드라인M" pitchFamily="18" charset="-127"/>
                <a:ea typeface="HY헤드라인M" pitchFamily="18" charset="-127"/>
              </a:rPr>
              <a:t>Product</a:t>
            </a:r>
          </a:p>
          <a:p>
            <a:pPr algn="ctr"/>
            <a:r>
              <a:rPr lang="en-US" altLang="ko-KR" sz="1100" dirty="0" smtClean="0">
                <a:latin typeface="HY헤드라인M" pitchFamily="18" charset="-127"/>
                <a:ea typeface="HY헤드라인M" pitchFamily="18" charset="-127"/>
              </a:rPr>
              <a:t>Process</a:t>
            </a:r>
          </a:p>
          <a:p>
            <a:pPr algn="ctr"/>
            <a:r>
              <a:rPr lang="en-US" altLang="ko-KR" sz="1100" dirty="0" smtClean="0">
                <a:latin typeface="HY헤드라인M" pitchFamily="18" charset="-127"/>
                <a:ea typeface="HY헤드라인M" pitchFamily="18" charset="-127"/>
              </a:rPr>
              <a:t>Facilities</a:t>
            </a:r>
            <a:endParaRPr lang="en-US" altLang="ko-KR" sz="1100" dirty="0"/>
          </a:p>
        </p:txBody>
      </p:sp>
      <p:sp>
        <p:nvSpPr>
          <p:cNvPr id="203" name="Rectangle 28"/>
          <p:cNvSpPr>
            <a:spLocks noChangeArrowheads="1"/>
          </p:cNvSpPr>
          <p:nvPr/>
        </p:nvSpPr>
        <p:spPr bwMode="auto">
          <a:xfrm>
            <a:off x="5634038" y="3094038"/>
            <a:ext cx="1079500" cy="695325"/>
          </a:xfrm>
          <a:prstGeom prst="rect">
            <a:avLst/>
          </a:prstGeom>
          <a:solidFill>
            <a:schemeClr val="accent1">
              <a:lumMod val="60000"/>
              <a:lumOff val="40000"/>
            </a:schemeClr>
          </a:solidFill>
          <a:ln w="25400">
            <a:solidFill>
              <a:schemeClr val="bg1"/>
            </a:solidFill>
            <a:miter lim="800000"/>
            <a:headEnd/>
            <a:tailEnd/>
          </a:ln>
          <a:effectLst>
            <a:outerShdw dist="35921" dir="2700000" algn="ctr" rotWithShape="0">
              <a:srgbClr val="DDDDDD"/>
            </a:outerShdw>
          </a:effectLst>
        </p:spPr>
        <p:txBody>
          <a:bodyPr wrap="none" anchor="ctr"/>
          <a:lstStyle/>
          <a:p>
            <a:endParaRPr lang="ko-KR" altLang="en-US" dirty="0"/>
          </a:p>
        </p:txBody>
      </p:sp>
      <p:cxnSp>
        <p:nvCxnSpPr>
          <p:cNvPr id="204" name="AutoShape 30"/>
          <p:cNvCxnSpPr>
            <a:cxnSpLocks noChangeShapeType="1"/>
          </p:cNvCxnSpPr>
          <p:nvPr/>
        </p:nvCxnSpPr>
        <p:spPr bwMode="auto">
          <a:xfrm flipH="1" flipV="1">
            <a:off x="2894012" y="4108450"/>
            <a:ext cx="4763" cy="322264"/>
          </a:xfrm>
          <a:prstGeom prst="straightConnector1">
            <a:avLst/>
          </a:prstGeom>
          <a:noFill/>
          <a:ln w="25400">
            <a:solidFill>
              <a:schemeClr val="accent4"/>
            </a:solidFill>
            <a:round/>
            <a:headEnd type="oval" w="lg" len="lg"/>
            <a:tailEnd/>
          </a:ln>
          <a:effectLst/>
        </p:spPr>
      </p:cxnSp>
      <p:cxnSp>
        <p:nvCxnSpPr>
          <p:cNvPr id="208" name="AutoShape 34"/>
          <p:cNvCxnSpPr>
            <a:cxnSpLocks noChangeShapeType="1"/>
          </p:cNvCxnSpPr>
          <p:nvPr/>
        </p:nvCxnSpPr>
        <p:spPr bwMode="auto">
          <a:xfrm flipV="1">
            <a:off x="1258888" y="4108450"/>
            <a:ext cx="0" cy="333375"/>
          </a:xfrm>
          <a:prstGeom prst="straightConnector1">
            <a:avLst/>
          </a:prstGeom>
          <a:noFill/>
          <a:ln w="25400">
            <a:solidFill>
              <a:schemeClr val="accent4"/>
            </a:solidFill>
            <a:round/>
            <a:headEnd type="oval" w="lg" len="lg"/>
            <a:tailEnd/>
          </a:ln>
          <a:effectLst/>
        </p:spPr>
      </p:cxnSp>
      <p:cxnSp>
        <p:nvCxnSpPr>
          <p:cNvPr id="209" name="AutoShape 35"/>
          <p:cNvCxnSpPr>
            <a:cxnSpLocks noChangeShapeType="1"/>
          </p:cNvCxnSpPr>
          <p:nvPr/>
        </p:nvCxnSpPr>
        <p:spPr bwMode="auto">
          <a:xfrm>
            <a:off x="2897188" y="2382838"/>
            <a:ext cx="3311525" cy="0"/>
          </a:xfrm>
          <a:prstGeom prst="straightConnector1">
            <a:avLst/>
          </a:prstGeom>
          <a:noFill/>
          <a:ln w="25400">
            <a:solidFill>
              <a:schemeClr val="accent4"/>
            </a:solidFill>
            <a:round/>
            <a:headEnd/>
            <a:tailEnd/>
          </a:ln>
          <a:effectLst/>
        </p:spPr>
      </p:cxnSp>
      <p:sp>
        <p:nvSpPr>
          <p:cNvPr id="210" name="Rectangle 36"/>
          <p:cNvSpPr>
            <a:spLocks noChangeArrowheads="1"/>
          </p:cNvSpPr>
          <p:nvPr/>
        </p:nvSpPr>
        <p:spPr bwMode="auto">
          <a:xfrm>
            <a:off x="2320925" y="3094038"/>
            <a:ext cx="1079500" cy="695325"/>
          </a:xfrm>
          <a:prstGeom prst="rect">
            <a:avLst/>
          </a:prstGeom>
          <a:solidFill>
            <a:schemeClr val="accent1">
              <a:lumMod val="60000"/>
              <a:lumOff val="40000"/>
            </a:schemeClr>
          </a:solidFill>
          <a:ln w="25400">
            <a:solidFill>
              <a:schemeClr val="bg1"/>
            </a:solidFill>
            <a:miter lim="800000"/>
            <a:headEnd/>
            <a:tailEnd/>
          </a:ln>
          <a:effectLst>
            <a:outerShdw dist="35921" dir="2700000" algn="ctr" rotWithShape="0">
              <a:srgbClr val="DDDDDD"/>
            </a:outerShdw>
          </a:effectLst>
        </p:spPr>
        <p:txBody>
          <a:bodyPr wrap="none" anchor="ctr"/>
          <a:lstStyle/>
          <a:p>
            <a:endParaRPr lang="ko-KR" altLang="en-US" dirty="0"/>
          </a:p>
        </p:txBody>
      </p:sp>
      <p:cxnSp>
        <p:nvCxnSpPr>
          <p:cNvPr id="211" name="AutoShape 38"/>
          <p:cNvCxnSpPr>
            <a:cxnSpLocks noChangeShapeType="1"/>
          </p:cNvCxnSpPr>
          <p:nvPr/>
        </p:nvCxnSpPr>
        <p:spPr bwMode="auto">
          <a:xfrm rot="5400000">
            <a:off x="5854700" y="2727326"/>
            <a:ext cx="708025" cy="0"/>
          </a:xfrm>
          <a:prstGeom prst="straightConnector1">
            <a:avLst/>
          </a:prstGeom>
          <a:noFill/>
          <a:ln w="25400">
            <a:solidFill>
              <a:schemeClr val="accent4"/>
            </a:solidFill>
            <a:round/>
            <a:headEnd/>
            <a:tailEnd type="oval" w="lg" len="lg"/>
          </a:ln>
          <a:effectLst/>
        </p:spPr>
      </p:cxnSp>
      <p:cxnSp>
        <p:nvCxnSpPr>
          <p:cNvPr id="214" name="AutoShape 42"/>
          <p:cNvCxnSpPr>
            <a:cxnSpLocks noChangeShapeType="1"/>
          </p:cNvCxnSpPr>
          <p:nvPr/>
        </p:nvCxnSpPr>
        <p:spPr bwMode="auto">
          <a:xfrm>
            <a:off x="1258888" y="4108450"/>
            <a:ext cx="6562725" cy="0"/>
          </a:xfrm>
          <a:prstGeom prst="straightConnector1">
            <a:avLst/>
          </a:prstGeom>
          <a:noFill/>
          <a:ln w="25400">
            <a:solidFill>
              <a:schemeClr val="accent4"/>
            </a:solidFill>
            <a:round/>
            <a:headEnd/>
            <a:tailEnd/>
          </a:ln>
          <a:effectLst/>
        </p:spPr>
      </p:cxnSp>
      <p:sp>
        <p:nvSpPr>
          <p:cNvPr id="219" name="Rectangle 254"/>
          <p:cNvSpPr>
            <a:spLocks noChangeArrowheads="1"/>
          </p:cNvSpPr>
          <p:nvPr/>
        </p:nvSpPr>
        <p:spPr bwMode="auto">
          <a:xfrm>
            <a:off x="2379982" y="3186591"/>
            <a:ext cx="961385" cy="560153"/>
          </a:xfrm>
          <a:prstGeom prst="rect">
            <a:avLst/>
          </a:prstGeom>
          <a:noFill/>
          <a:ln w="9525">
            <a:noFill/>
            <a:miter lim="800000"/>
            <a:headEnd/>
            <a:tailEnd/>
          </a:ln>
        </p:spPr>
        <p:txBody>
          <a:bodyPr wrap="square" lIns="0" tIns="0" rIns="0" bIns="0">
            <a:spAutoFit/>
          </a:bodyPr>
          <a:lstStyle/>
          <a:p>
            <a:pPr algn="ctr">
              <a:lnSpc>
                <a:spcPct val="130000"/>
              </a:lnSpc>
            </a:pPr>
            <a:r>
              <a:rPr lang="en-US" altLang="ko-KR" sz="1400" b="1" dirty="0" smtClean="0">
                <a:solidFill>
                  <a:srgbClr val="FFFFFF"/>
                </a:solidFill>
                <a:latin typeface="HY헤드라인M" pitchFamily="18" charset="-127"/>
                <a:ea typeface="HY헤드라인M" pitchFamily="18" charset="-127"/>
              </a:rPr>
              <a:t>Planning</a:t>
            </a:r>
            <a:r>
              <a:rPr lang="en-US" altLang="ko-KR" sz="1400" b="1" dirty="0" smtClean="0">
                <a:solidFill>
                  <a:srgbClr val="FFFFFF"/>
                </a:solidFill>
                <a:latin typeface="맑은 고딕" pitchFamily="50" charset="-127"/>
                <a:ea typeface="맑은 고딕" pitchFamily="50" charset="-127"/>
              </a:rPr>
              <a:t> </a:t>
            </a:r>
            <a:r>
              <a:rPr lang="en-US" altLang="ko-KR" sz="1400" b="1" dirty="0" err="1" smtClean="0">
                <a:solidFill>
                  <a:srgbClr val="FFFFFF"/>
                </a:solidFill>
                <a:latin typeface="HY헤드라인M" pitchFamily="18" charset="-127"/>
                <a:ea typeface="HY헤드라인M" pitchFamily="18" charset="-127"/>
              </a:rPr>
              <a:t>Dept</a:t>
            </a:r>
            <a:endParaRPr lang="ko-KR" altLang="ko-KR" sz="1400" b="1" dirty="0">
              <a:latin typeface="HY헤드라인M" pitchFamily="18" charset="-127"/>
              <a:ea typeface="HY헤드라인M" pitchFamily="18" charset="-127"/>
            </a:endParaRPr>
          </a:p>
        </p:txBody>
      </p:sp>
      <p:sp>
        <p:nvSpPr>
          <p:cNvPr id="220" name="Rectangle 254"/>
          <p:cNvSpPr>
            <a:spLocks noChangeArrowheads="1"/>
          </p:cNvSpPr>
          <p:nvPr/>
        </p:nvSpPr>
        <p:spPr bwMode="auto">
          <a:xfrm>
            <a:off x="5737865" y="3142235"/>
            <a:ext cx="882010" cy="560153"/>
          </a:xfrm>
          <a:prstGeom prst="rect">
            <a:avLst/>
          </a:prstGeom>
          <a:noFill/>
          <a:ln w="9525">
            <a:noFill/>
            <a:miter lim="800000"/>
            <a:headEnd/>
            <a:tailEnd/>
          </a:ln>
        </p:spPr>
        <p:txBody>
          <a:bodyPr wrap="square" lIns="0" tIns="0" rIns="0" bIns="0">
            <a:spAutoFit/>
          </a:bodyPr>
          <a:lstStyle/>
          <a:p>
            <a:pPr algn="ctr">
              <a:lnSpc>
                <a:spcPct val="130000"/>
              </a:lnSpc>
            </a:pPr>
            <a:r>
              <a:rPr lang="en-US" altLang="ko-KR" sz="1400" b="1" dirty="0" smtClean="0">
                <a:solidFill>
                  <a:srgbClr val="FFFFFF"/>
                </a:solidFill>
                <a:latin typeface="HY헤드라인M" pitchFamily="18" charset="-127"/>
                <a:ea typeface="HY헤드라인M" pitchFamily="18" charset="-127"/>
              </a:rPr>
              <a:t>Auditing</a:t>
            </a:r>
            <a:r>
              <a:rPr lang="en-US" altLang="ko-KR" sz="1400" b="1" dirty="0" smtClean="0">
                <a:solidFill>
                  <a:srgbClr val="FFFFFF"/>
                </a:solidFill>
                <a:latin typeface="맑은 고딕" pitchFamily="50" charset="-127"/>
                <a:ea typeface="맑은 고딕" pitchFamily="50" charset="-127"/>
              </a:rPr>
              <a:t> </a:t>
            </a:r>
            <a:r>
              <a:rPr lang="en-US" altLang="ko-KR" sz="1400" b="1" dirty="0" err="1" smtClean="0">
                <a:solidFill>
                  <a:srgbClr val="FFFFFF"/>
                </a:solidFill>
                <a:latin typeface="HY헤드라인M" pitchFamily="18" charset="-127"/>
                <a:ea typeface="HY헤드라인M" pitchFamily="18" charset="-127"/>
              </a:rPr>
              <a:t>Dept</a:t>
            </a:r>
            <a:endParaRPr lang="ko-KR" altLang="ko-KR" sz="1400" b="1" dirty="0">
              <a:latin typeface="HY헤드라인M" pitchFamily="18" charset="-127"/>
              <a:ea typeface="HY헤드라인M" pitchFamily="18" charset="-127"/>
            </a:endParaRPr>
          </a:p>
        </p:txBody>
      </p:sp>
      <p:sp>
        <p:nvSpPr>
          <p:cNvPr id="221" name="Rectangle 254"/>
          <p:cNvSpPr>
            <a:spLocks noChangeArrowheads="1"/>
          </p:cNvSpPr>
          <p:nvPr/>
        </p:nvSpPr>
        <p:spPr bwMode="auto">
          <a:xfrm>
            <a:off x="712519" y="4604682"/>
            <a:ext cx="1030556" cy="280077"/>
          </a:xfrm>
          <a:prstGeom prst="rect">
            <a:avLst/>
          </a:prstGeom>
          <a:noFill/>
          <a:ln w="9525">
            <a:noFill/>
            <a:miter lim="800000"/>
            <a:headEnd/>
            <a:tailEnd/>
          </a:ln>
        </p:spPr>
        <p:txBody>
          <a:bodyPr wrap="square" lIns="0" tIns="0" rIns="0" bIns="0">
            <a:spAutoFit/>
          </a:bodyPr>
          <a:lstStyle/>
          <a:p>
            <a:pPr algn="ctr">
              <a:lnSpc>
                <a:spcPct val="130000"/>
              </a:lnSpc>
            </a:pPr>
            <a:r>
              <a:rPr lang="en-US" altLang="ko-KR" sz="1400" dirty="0" smtClean="0">
                <a:solidFill>
                  <a:schemeClr val="tx1">
                    <a:lumMod val="95000"/>
                    <a:lumOff val="5000"/>
                  </a:schemeClr>
                </a:solidFill>
                <a:latin typeface="HY헤드라인M" pitchFamily="18" charset="-127"/>
                <a:ea typeface="HY헤드라인M" pitchFamily="18" charset="-127"/>
              </a:rPr>
              <a:t>Sales</a:t>
            </a:r>
            <a:r>
              <a:rPr lang="en-US" altLang="ko-KR" sz="1400" dirty="0" smtClean="0">
                <a:solidFill>
                  <a:schemeClr val="tx1">
                    <a:lumMod val="95000"/>
                    <a:lumOff val="5000"/>
                  </a:schemeClr>
                </a:solidFill>
                <a:latin typeface="맑은 고딕" pitchFamily="50" charset="-127"/>
                <a:ea typeface="맑은 고딕" pitchFamily="50" charset="-127"/>
              </a:rPr>
              <a:t> </a:t>
            </a:r>
            <a:endParaRPr lang="ko-KR" altLang="ko-KR" sz="1400" dirty="0">
              <a:solidFill>
                <a:schemeClr val="tx1">
                  <a:lumMod val="95000"/>
                  <a:lumOff val="5000"/>
                </a:schemeClr>
              </a:solidFill>
            </a:endParaRPr>
          </a:p>
        </p:txBody>
      </p:sp>
      <p:sp>
        <p:nvSpPr>
          <p:cNvPr id="222" name="Rectangle 254"/>
          <p:cNvSpPr>
            <a:spLocks noChangeArrowheads="1"/>
          </p:cNvSpPr>
          <p:nvPr/>
        </p:nvSpPr>
        <p:spPr bwMode="auto">
          <a:xfrm>
            <a:off x="2178050" y="4604682"/>
            <a:ext cx="1527051" cy="560153"/>
          </a:xfrm>
          <a:prstGeom prst="rect">
            <a:avLst/>
          </a:prstGeom>
          <a:noFill/>
          <a:ln w="9525">
            <a:noFill/>
            <a:miter lim="800000"/>
            <a:headEnd/>
            <a:tailEnd/>
          </a:ln>
        </p:spPr>
        <p:txBody>
          <a:bodyPr wrap="square" lIns="0" tIns="0" rIns="0" bIns="0">
            <a:spAutoFit/>
          </a:bodyPr>
          <a:lstStyle/>
          <a:p>
            <a:pPr algn="ctr">
              <a:lnSpc>
                <a:spcPct val="130000"/>
              </a:lnSpc>
            </a:pPr>
            <a:r>
              <a:rPr lang="en-US" altLang="ko-KR" sz="1400" dirty="0" smtClean="0">
                <a:solidFill>
                  <a:schemeClr val="tx1">
                    <a:lumMod val="95000"/>
                    <a:lumOff val="5000"/>
                  </a:schemeClr>
                </a:solidFill>
                <a:latin typeface="HY헤드라인M" pitchFamily="18" charset="-127"/>
                <a:ea typeface="HY헤드라인M" pitchFamily="18" charset="-127"/>
              </a:rPr>
              <a:t>QC</a:t>
            </a:r>
            <a:r>
              <a:rPr lang="en-US" altLang="ko-KR" sz="1400" dirty="0" smtClean="0">
                <a:solidFill>
                  <a:schemeClr val="bg1">
                    <a:lumMod val="95000"/>
                  </a:schemeClr>
                </a:solidFill>
                <a:latin typeface="맑은 고딕" pitchFamily="50" charset="-127"/>
                <a:ea typeface="맑은 고딕" pitchFamily="50" charset="-127"/>
              </a:rPr>
              <a:t> </a:t>
            </a:r>
            <a:endParaRPr lang="en-US" altLang="ko-KR" sz="1400" dirty="0">
              <a:solidFill>
                <a:schemeClr val="bg1">
                  <a:lumMod val="95000"/>
                </a:schemeClr>
              </a:solidFill>
              <a:latin typeface="맑은 고딕" pitchFamily="50" charset="-127"/>
              <a:ea typeface="맑은 고딕" pitchFamily="50" charset="-127"/>
            </a:endParaRPr>
          </a:p>
          <a:p>
            <a:pPr algn="ctr">
              <a:lnSpc>
                <a:spcPct val="130000"/>
              </a:lnSpc>
            </a:pPr>
            <a:r>
              <a:rPr lang="en-US" altLang="ko-KR" sz="1400" dirty="0" smtClean="0">
                <a:solidFill>
                  <a:schemeClr val="bg1">
                    <a:lumMod val="95000"/>
                  </a:schemeClr>
                </a:solidFill>
                <a:latin typeface="맑은 고딕" pitchFamily="50" charset="-127"/>
                <a:ea typeface="맑은 고딕" pitchFamily="50" charset="-127"/>
              </a:rPr>
              <a:t>TEAM</a:t>
            </a:r>
            <a:endParaRPr lang="ko-KR" altLang="ko-KR" sz="1400" dirty="0">
              <a:solidFill>
                <a:schemeClr val="bg1">
                  <a:lumMod val="95000"/>
                </a:schemeClr>
              </a:solidFill>
            </a:endParaRPr>
          </a:p>
        </p:txBody>
      </p:sp>
      <p:sp>
        <p:nvSpPr>
          <p:cNvPr id="223" name="Rectangle 254"/>
          <p:cNvSpPr>
            <a:spLocks noChangeArrowheads="1"/>
          </p:cNvSpPr>
          <p:nvPr/>
        </p:nvSpPr>
        <p:spPr bwMode="auto">
          <a:xfrm>
            <a:off x="3835123" y="4604683"/>
            <a:ext cx="1437757" cy="280077"/>
          </a:xfrm>
          <a:prstGeom prst="rect">
            <a:avLst/>
          </a:prstGeom>
          <a:noFill/>
          <a:ln w="9525">
            <a:noFill/>
            <a:miter lim="800000"/>
            <a:headEnd/>
            <a:tailEnd/>
          </a:ln>
        </p:spPr>
        <p:txBody>
          <a:bodyPr wrap="square" lIns="0" tIns="0" rIns="0" bIns="0">
            <a:spAutoFit/>
          </a:bodyPr>
          <a:lstStyle/>
          <a:p>
            <a:pPr algn="ctr">
              <a:lnSpc>
                <a:spcPct val="130000"/>
              </a:lnSpc>
            </a:pPr>
            <a:r>
              <a:rPr lang="en-US" altLang="ko-KR" sz="1400" dirty="0" smtClean="0">
                <a:solidFill>
                  <a:schemeClr val="tx1">
                    <a:lumMod val="95000"/>
                    <a:lumOff val="5000"/>
                  </a:schemeClr>
                </a:solidFill>
                <a:latin typeface="HY헤드라인M" pitchFamily="18" charset="-127"/>
                <a:ea typeface="HY헤드라인M" pitchFamily="18" charset="-127"/>
              </a:rPr>
              <a:t>Production</a:t>
            </a:r>
            <a:r>
              <a:rPr lang="en-US" altLang="ko-KR" sz="1400" dirty="0" smtClean="0">
                <a:solidFill>
                  <a:schemeClr val="bg1">
                    <a:lumMod val="95000"/>
                  </a:schemeClr>
                </a:solidFill>
                <a:latin typeface="맑은 고딕" pitchFamily="50" charset="-127"/>
                <a:ea typeface="맑은 고딕" pitchFamily="50" charset="-127"/>
              </a:rPr>
              <a:t> </a:t>
            </a:r>
            <a:endParaRPr lang="ko-KR" altLang="ko-KR" sz="1400" dirty="0">
              <a:solidFill>
                <a:schemeClr val="bg1">
                  <a:lumMod val="95000"/>
                </a:schemeClr>
              </a:solidFill>
            </a:endParaRPr>
          </a:p>
        </p:txBody>
      </p:sp>
      <p:sp>
        <p:nvSpPr>
          <p:cNvPr id="224" name="Rectangle 254"/>
          <p:cNvSpPr>
            <a:spLocks noChangeArrowheads="1"/>
          </p:cNvSpPr>
          <p:nvPr/>
        </p:nvSpPr>
        <p:spPr bwMode="auto">
          <a:xfrm>
            <a:off x="5497756" y="4604683"/>
            <a:ext cx="1343178" cy="280077"/>
          </a:xfrm>
          <a:prstGeom prst="rect">
            <a:avLst/>
          </a:prstGeom>
          <a:noFill/>
          <a:ln w="9525">
            <a:noFill/>
            <a:miter lim="800000"/>
            <a:headEnd/>
            <a:tailEnd/>
          </a:ln>
        </p:spPr>
        <p:txBody>
          <a:bodyPr wrap="square" lIns="0" tIns="0" rIns="0" bIns="0">
            <a:spAutoFit/>
          </a:bodyPr>
          <a:lstStyle/>
          <a:p>
            <a:pPr algn="ctr">
              <a:lnSpc>
                <a:spcPct val="130000"/>
              </a:lnSpc>
            </a:pPr>
            <a:r>
              <a:rPr lang="en-US" altLang="ko-KR" sz="1400" dirty="0" smtClean="0">
                <a:solidFill>
                  <a:schemeClr val="tx1">
                    <a:lumMod val="95000"/>
                    <a:lumOff val="5000"/>
                  </a:schemeClr>
                </a:solidFill>
                <a:latin typeface="HY헤드라인M" pitchFamily="18" charset="-127"/>
                <a:ea typeface="HY헤드라인M" pitchFamily="18" charset="-127"/>
              </a:rPr>
              <a:t>Management</a:t>
            </a:r>
            <a:endParaRPr lang="ko-KR" altLang="ko-KR" sz="1400" dirty="0">
              <a:solidFill>
                <a:schemeClr val="tx1">
                  <a:lumMod val="95000"/>
                  <a:lumOff val="5000"/>
                </a:schemeClr>
              </a:solidFill>
              <a:latin typeface="HY헤드라인M" pitchFamily="18" charset="-127"/>
              <a:ea typeface="HY헤드라인M" pitchFamily="18" charset="-127"/>
            </a:endParaRPr>
          </a:p>
        </p:txBody>
      </p:sp>
      <p:grpSp>
        <p:nvGrpSpPr>
          <p:cNvPr id="231" name="그룹 230"/>
          <p:cNvGrpSpPr/>
          <p:nvPr/>
        </p:nvGrpSpPr>
        <p:grpSpPr>
          <a:xfrm>
            <a:off x="3068637" y="3473450"/>
            <a:ext cx="311150" cy="301625"/>
            <a:chOff x="3811587" y="2644775"/>
            <a:chExt cx="311150" cy="301625"/>
          </a:xfrm>
        </p:grpSpPr>
        <p:sp>
          <p:nvSpPr>
            <p:cNvPr id="232" name="Freeform 474"/>
            <p:cNvSpPr>
              <a:spLocks/>
            </p:cNvSpPr>
            <p:nvPr/>
          </p:nvSpPr>
          <p:spPr bwMode="auto">
            <a:xfrm>
              <a:off x="3903662" y="2644775"/>
              <a:ext cx="104775" cy="177800"/>
            </a:xfrm>
            <a:custGeom>
              <a:avLst/>
              <a:gdLst>
                <a:gd name="T0" fmla="*/ 32 w 66"/>
                <a:gd name="T1" fmla="*/ 112 h 112"/>
                <a:gd name="T2" fmla="*/ 32 w 66"/>
                <a:gd name="T3" fmla="*/ 112 h 112"/>
                <a:gd name="T4" fmla="*/ 32 w 66"/>
                <a:gd name="T5" fmla="*/ 112 h 112"/>
                <a:gd name="T6" fmla="*/ 34 w 66"/>
                <a:gd name="T7" fmla="*/ 112 h 112"/>
                <a:gd name="T8" fmla="*/ 42 w 66"/>
                <a:gd name="T9" fmla="*/ 108 h 112"/>
                <a:gd name="T10" fmla="*/ 52 w 66"/>
                <a:gd name="T11" fmla="*/ 98 h 112"/>
                <a:gd name="T12" fmla="*/ 56 w 66"/>
                <a:gd name="T13" fmla="*/ 92 h 112"/>
                <a:gd name="T14" fmla="*/ 58 w 66"/>
                <a:gd name="T15" fmla="*/ 88 h 112"/>
                <a:gd name="T16" fmla="*/ 60 w 66"/>
                <a:gd name="T17" fmla="*/ 70 h 112"/>
                <a:gd name="T18" fmla="*/ 62 w 66"/>
                <a:gd name="T19" fmla="*/ 70 h 112"/>
                <a:gd name="T20" fmla="*/ 64 w 66"/>
                <a:gd name="T21" fmla="*/ 68 h 112"/>
                <a:gd name="T22" fmla="*/ 66 w 66"/>
                <a:gd name="T23" fmla="*/ 56 h 112"/>
                <a:gd name="T24" fmla="*/ 66 w 66"/>
                <a:gd name="T25" fmla="*/ 50 h 112"/>
                <a:gd name="T26" fmla="*/ 66 w 66"/>
                <a:gd name="T27" fmla="*/ 48 h 112"/>
                <a:gd name="T28" fmla="*/ 62 w 66"/>
                <a:gd name="T29" fmla="*/ 48 h 112"/>
                <a:gd name="T30" fmla="*/ 62 w 66"/>
                <a:gd name="T31" fmla="*/ 34 h 112"/>
                <a:gd name="T32" fmla="*/ 62 w 66"/>
                <a:gd name="T33" fmla="*/ 26 h 112"/>
                <a:gd name="T34" fmla="*/ 56 w 66"/>
                <a:gd name="T35" fmla="*/ 12 h 112"/>
                <a:gd name="T36" fmla="*/ 54 w 66"/>
                <a:gd name="T37" fmla="*/ 10 h 112"/>
                <a:gd name="T38" fmla="*/ 52 w 66"/>
                <a:gd name="T39" fmla="*/ 8 h 112"/>
                <a:gd name="T40" fmla="*/ 50 w 66"/>
                <a:gd name="T41" fmla="*/ 4 h 112"/>
                <a:gd name="T42" fmla="*/ 48 w 66"/>
                <a:gd name="T43" fmla="*/ 2 h 112"/>
                <a:gd name="T44" fmla="*/ 46 w 66"/>
                <a:gd name="T45" fmla="*/ 2 h 112"/>
                <a:gd name="T46" fmla="*/ 42 w 66"/>
                <a:gd name="T47" fmla="*/ 0 h 112"/>
                <a:gd name="T48" fmla="*/ 38 w 66"/>
                <a:gd name="T49" fmla="*/ 0 h 112"/>
                <a:gd name="T50" fmla="*/ 34 w 66"/>
                <a:gd name="T51" fmla="*/ 0 h 112"/>
                <a:gd name="T52" fmla="*/ 30 w 66"/>
                <a:gd name="T53" fmla="*/ 0 h 112"/>
                <a:gd name="T54" fmla="*/ 28 w 66"/>
                <a:gd name="T55" fmla="*/ 0 h 112"/>
                <a:gd name="T56" fmla="*/ 24 w 66"/>
                <a:gd name="T57" fmla="*/ 0 h 112"/>
                <a:gd name="T58" fmla="*/ 22 w 66"/>
                <a:gd name="T59" fmla="*/ 2 h 112"/>
                <a:gd name="T60" fmla="*/ 18 w 66"/>
                <a:gd name="T61" fmla="*/ 4 h 112"/>
                <a:gd name="T62" fmla="*/ 12 w 66"/>
                <a:gd name="T63" fmla="*/ 8 h 112"/>
                <a:gd name="T64" fmla="*/ 8 w 66"/>
                <a:gd name="T65" fmla="*/ 10 h 112"/>
                <a:gd name="T66" fmla="*/ 8 w 66"/>
                <a:gd name="T67" fmla="*/ 12 h 112"/>
                <a:gd name="T68" fmla="*/ 8 w 66"/>
                <a:gd name="T69" fmla="*/ 12 h 112"/>
                <a:gd name="T70" fmla="*/ 4 w 66"/>
                <a:gd name="T71" fmla="*/ 16 h 112"/>
                <a:gd name="T72" fmla="*/ 2 w 66"/>
                <a:gd name="T73" fmla="*/ 24 h 112"/>
                <a:gd name="T74" fmla="*/ 2 w 66"/>
                <a:gd name="T75" fmla="*/ 36 h 112"/>
                <a:gd name="T76" fmla="*/ 4 w 66"/>
                <a:gd name="T77" fmla="*/ 52 h 112"/>
                <a:gd name="T78" fmla="*/ 4 w 66"/>
                <a:gd name="T79" fmla="*/ 52 h 112"/>
                <a:gd name="T80" fmla="*/ 2 w 66"/>
                <a:gd name="T81" fmla="*/ 52 h 112"/>
                <a:gd name="T82" fmla="*/ 0 w 66"/>
                <a:gd name="T83" fmla="*/ 54 h 112"/>
                <a:gd name="T84" fmla="*/ 2 w 66"/>
                <a:gd name="T85" fmla="*/ 72 h 112"/>
                <a:gd name="T86" fmla="*/ 4 w 66"/>
                <a:gd name="T87" fmla="*/ 74 h 112"/>
                <a:gd name="T88" fmla="*/ 8 w 66"/>
                <a:gd name="T89" fmla="*/ 74 h 112"/>
                <a:gd name="T90" fmla="*/ 8 w 66"/>
                <a:gd name="T91" fmla="*/ 76 h 112"/>
                <a:gd name="T92" fmla="*/ 14 w 66"/>
                <a:gd name="T93" fmla="*/ 90 h 112"/>
                <a:gd name="T94" fmla="*/ 12 w 66"/>
                <a:gd name="T95" fmla="*/ 94 h 112"/>
                <a:gd name="T96" fmla="*/ 14 w 66"/>
                <a:gd name="T97" fmla="*/ 96 h 112"/>
                <a:gd name="T98" fmla="*/ 14 w 66"/>
                <a:gd name="T99" fmla="*/ 100 h 112"/>
                <a:gd name="T100" fmla="*/ 26 w 66"/>
                <a:gd name="T101" fmla="*/ 110 h 112"/>
                <a:gd name="T102" fmla="*/ 30 w 66"/>
                <a:gd name="T103"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6" h="112">
                  <a:moveTo>
                    <a:pt x="30" y="112"/>
                  </a:moveTo>
                  <a:lnTo>
                    <a:pt x="32" y="112"/>
                  </a:lnTo>
                  <a:lnTo>
                    <a:pt x="32" y="112"/>
                  </a:lnTo>
                  <a:lnTo>
                    <a:pt x="32" y="112"/>
                  </a:lnTo>
                  <a:lnTo>
                    <a:pt x="32" y="112"/>
                  </a:lnTo>
                  <a:lnTo>
                    <a:pt x="32" y="112"/>
                  </a:lnTo>
                  <a:lnTo>
                    <a:pt x="34" y="112"/>
                  </a:lnTo>
                  <a:lnTo>
                    <a:pt x="34" y="112"/>
                  </a:lnTo>
                  <a:lnTo>
                    <a:pt x="38" y="110"/>
                  </a:lnTo>
                  <a:lnTo>
                    <a:pt x="42" y="108"/>
                  </a:lnTo>
                  <a:lnTo>
                    <a:pt x="42" y="108"/>
                  </a:lnTo>
                  <a:lnTo>
                    <a:pt x="52" y="98"/>
                  </a:lnTo>
                  <a:lnTo>
                    <a:pt x="52" y="98"/>
                  </a:lnTo>
                  <a:lnTo>
                    <a:pt x="56" y="92"/>
                  </a:lnTo>
                  <a:lnTo>
                    <a:pt x="56" y="92"/>
                  </a:lnTo>
                  <a:lnTo>
                    <a:pt x="58" y="88"/>
                  </a:lnTo>
                  <a:lnTo>
                    <a:pt x="58" y="88"/>
                  </a:lnTo>
                  <a:lnTo>
                    <a:pt x="60" y="70"/>
                  </a:lnTo>
                  <a:lnTo>
                    <a:pt x="60" y="70"/>
                  </a:lnTo>
                  <a:lnTo>
                    <a:pt x="62" y="70"/>
                  </a:lnTo>
                  <a:lnTo>
                    <a:pt x="62" y="70"/>
                  </a:lnTo>
                  <a:lnTo>
                    <a:pt x="64" y="68"/>
                  </a:lnTo>
                  <a:lnTo>
                    <a:pt x="64" y="66"/>
                  </a:lnTo>
                  <a:lnTo>
                    <a:pt x="66" y="56"/>
                  </a:lnTo>
                  <a:lnTo>
                    <a:pt x="66" y="56"/>
                  </a:lnTo>
                  <a:lnTo>
                    <a:pt x="66" y="50"/>
                  </a:lnTo>
                  <a:lnTo>
                    <a:pt x="66" y="48"/>
                  </a:lnTo>
                  <a:lnTo>
                    <a:pt x="66" y="48"/>
                  </a:lnTo>
                  <a:lnTo>
                    <a:pt x="62" y="48"/>
                  </a:lnTo>
                  <a:lnTo>
                    <a:pt x="62" y="48"/>
                  </a:lnTo>
                  <a:lnTo>
                    <a:pt x="62" y="34"/>
                  </a:lnTo>
                  <a:lnTo>
                    <a:pt x="62" y="34"/>
                  </a:lnTo>
                  <a:lnTo>
                    <a:pt x="62" y="30"/>
                  </a:lnTo>
                  <a:lnTo>
                    <a:pt x="62" y="26"/>
                  </a:lnTo>
                  <a:lnTo>
                    <a:pt x="62" y="26"/>
                  </a:lnTo>
                  <a:lnTo>
                    <a:pt x="56" y="12"/>
                  </a:lnTo>
                  <a:lnTo>
                    <a:pt x="56" y="12"/>
                  </a:lnTo>
                  <a:lnTo>
                    <a:pt x="54" y="10"/>
                  </a:lnTo>
                  <a:lnTo>
                    <a:pt x="52" y="8"/>
                  </a:lnTo>
                  <a:lnTo>
                    <a:pt x="52" y="8"/>
                  </a:lnTo>
                  <a:lnTo>
                    <a:pt x="50" y="6"/>
                  </a:lnTo>
                  <a:lnTo>
                    <a:pt x="50" y="4"/>
                  </a:lnTo>
                  <a:lnTo>
                    <a:pt x="50" y="4"/>
                  </a:lnTo>
                  <a:lnTo>
                    <a:pt x="48" y="2"/>
                  </a:lnTo>
                  <a:lnTo>
                    <a:pt x="46" y="2"/>
                  </a:lnTo>
                  <a:lnTo>
                    <a:pt x="46" y="2"/>
                  </a:lnTo>
                  <a:lnTo>
                    <a:pt x="42" y="0"/>
                  </a:lnTo>
                  <a:lnTo>
                    <a:pt x="42" y="0"/>
                  </a:lnTo>
                  <a:lnTo>
                    <a:pt x="38" y="0"/>
                  </a:lnTo>
                  <a:lnTo>
                    <a:pt x="38" y="0"/>
                  </a:lnTo>
                  <a:lnTo>
                    <a:pt x="34" y="0"/>
                  </a:lnTo>
                  <a:lnTo>
                    <a:pt x="34" y="0"/>
                  </a:lnTo>
                  <a:lnTo>
                    <a:pt x="30" y="0"/>
                  </a:lnTo>
                  <a:lnTo>
                    <a:pt x="30" y="0"/>
                  </a:lnTo>
                  <a:lnTo>
                    <a:pt x="28" y="0"/>
                  </a:lnTo>
                  <a:lnTo>
                    <a:pt x="28" y="0"/>
                  </a:lnTo>
                  <a:lnTo>
                    <a:pt x="24" y="0"/>
                  </a:lnTo>
                  <a:lnTo>
                    <a:pt x="24" y="0"/>
                  </a:lnTo>
                  <a:lnTo>
                    <a:pt x="22" y="2"/>
                  </a:lnTo>
                  <a:lnTo>
                    <a:pt x="22" y="2"/>
                  </a:lnTo>
                  <a:lnTo>
                    <a:pt x="18" y="4"/>
                  </a:lnTo>
                  <a:lnTo>
                    <a:pt x="18" y="4"/>
                  </a:lnTo>
                  <a:lnTo>
                    <a:pt x="14" y="6"/>
                  </a:lnTo>
                  <a:lnTo>
                    <a:pt x="12" y="8"/>
                  </a:lnTo>
                  <a:lnTo>
                    <a:pt x="12" y="8"/>
                  </a:lnTo>
                  <a:lnTo>
                    <a:pt x="8" y="10"/>
                  </a:lnTo>
                  <a:lnTo>
                    <a:pt x="8" y="10"/>
                  </a:lnTo>
                  <a:lnTo>
                    <a:pt x="8" y="12"/>
                  </a:lnTo>
                  <a:lnTo>
                    <a:pt x="8" y="12"/>
                  </a:lnTo>
                  <a:lnTo>
                    <a:pt x="8" y="12"/>
                  </a:lnTo>
                  <a:lnTo>
                    <a:pt x="4" y="16"/>
                  </a:lnTo>
                  <a:lnTo>
                    <a:pt x="4" y="16"/>
                  </a:lnTo>
                  <a:lnTo>
                    <a:pt x="4" y="18"/>
                  </a:lnTo>
                  <a:lnTo>
                    <a:pt x="2" y="24"/>
                  </a:lnTo>
                  <a:lnTo>
                    <a:pt x="2" y="24"/>
                  </a:lnTo>
                  <a:lnTo>
                    <a:pt x="2" y="36"/>
                  </a:lnTo>
                  <a:lnTo>
                    <a:pt x="2" y="36"/>
                  </a:lnTo>
                  <a:lnTo>
                    <a:pt x="4" y="52"/>
                  </a:lnTo>
                  <a:lnTo>
                    <a:pt x="4" y="52"/>
                  </a:lnTo>
                  <a:lnTo>
                    <a:pt x="4" y="52"/>
                  </a:lnTo>
                  <a:lnTo>
                    <a:pt x="4" y="52"/>
                  </a:lnTo>
                  <a:lnTo>
                    <a:pt x="2" y="52"/>
                  </a:lnTo>
                  <a:lnTo>
                    <a:pt x="0" y="54"/>
                  </a:lnTo>
                  <a:lnTo>
                    <a:pt x="0" y="54"/>
                  </a:lnTo>
                  <a:lnTo>
                    <a:pt x="0" y="62"/>
                  </a:lnTo>
                  <a:lnTo>
                    <a:pt x="2" y="72"/>
                  </a:lnTo>
                  <a:lnTo>
                    <a:pt x="2" y="72"/>
                  </a:lnTo>
                  <a:lnTo>
                    <a:pt x="4" y="74"/>
                  </a:lnTo>
                  <a:lnTo>
                    <a:pt x="6" y="74"/>
                  </a:lnTo>
                  <a:lnTo>
                    <a:pt x="8" y="74"/>
                  </a:lnTo>
                  <a:lnTo>
                    <a:pt x="8" y="74"/>
                  </a:lnTo>
                  <a:lnTo>
                    <a:pt x="8" y="76"/>
                  </a:lnTo>
                  <a:lnTo>
                    <a:pt x="8" y="76"/>
                  </a:lnTo>
                  <a:lnTo>
                    <a:pt x="14" y="90"/>
                  </a:lnTo>
                  <a:lnTo>
                    <a:pt x="14" y="90"/>
                  </a:lnTo>
                  <a:lnTo>
                    <a:pt x="12" y="94"/>
                  </a:lnTo>
                  <a:lnTo>
                    <a:pt x="12" y="94"/>
                  </a:lnTo>
                  <a:lnTo>
                    <a:pt x="14" y="96"/>
                  </a:lnTo>
                  <a:lnTo>
                    <a:pt x="14" y="96"/>
                  </a:lnTo>
                  <a:lnTo>
                    <a:pt x="14" y="100"/>
                  </a:lnTo>
                  <a:lnTo>
                    <a:pt x="18" y="104"/>
                  </a:lnTo>
                  <a:lnTo>
                    <a:pt x="26" y="110"/>
                  </a:lnTo>
                  <a:lnTo>
                    <a:pt x="26" y="110"/>
                  </a:lnTo>
                  <a:lnTo>
                    <a:pt x="30" y="112"/>
                  </a:lnTo>
                  <a:lnTo>
                    <a:pt x="30" y="112"/>
                  </a:lnTo>
                  <a:close/>
                </a:path>
              </a:pathLst>
            </a:custGeom>
            <a:solidFill>
              <a:schemeClr val="bg1">
                <a:alpha val="50000"/>
              </a:schemeClr>
            </a:solidFill>
            <a:ln>
              <a:noFill/>
            </a:ln>
            <a:extLst/>
          </p:spPr>
          <p:txBody>
            <a:bodyPr/>
            <a:lstStyle/>
            <a:p>
              <a:pPr fontAlgn="auto">
                <a:lnSpc>
                  <a:spcPct val="130000"/>
                </a:lnSpc>
                <a:spcBef>
                  <a:spcPts val="0"/>
                </a:spcBef>
                <a:spcAft>
                  <a:spcPts val="0"/>
                </a:spcAft>
                <a:defRPr/>
              </a:pPr>
              <a:endParaRPr kumimoji="0" lang="ko-KR" altLang="en-US" dirty="0">
                <a:latin typeface="+mn-lt"/>
                <a:ea typeface="+mn-ea"/>
              </a:endParaRPr>
            </a:p>
          </p:txBody>
        </p:sp>
        <p:sp>
          <p:nvSpPr>
            <p:cNvPr id="233" name="Freeform 475"/>
            <p:cNvSpPr>
              <a:spLocks/>
            </p:cNvSpPr>
            <p:nvPr/>
          </p:nvSpPr>
          <p:spPr bwMode="auto">
            <a:xfrm>
              <a:off x="3938587" y="2797175"/>
              <a:ext cx="184150" cy="149225"/>
            </a:xfrm>
            <a:custGeom>
              <a:avLst/>
              <a:gdLst>
                <a:gd name="T0" fmla="*/ 116 w 116"/>
                <a:gd name="T1" fmla="*/ 92 h 94"/>
                <a:gd name="T2" fmla="*/ 116 w 116"/>
                <a:gd name="T3" fmla="*/ 92 h 94"/>
                <a:gd name="T4" fmla="*/ 108 w 116"/>
                <a:gd name="T5" fmla="*/ 62 h 94"/>
                <a:gd name="T6" fmla="*/ 102 w 116"/>
                <a:gd name="T7" fmla="*/ 34 h 94"/>
                <a:gd name="T8" fmla="*/ 102 w 116"/>
                <a:gd name="T9" fmla="*/ 34 h 94"/>
                <a:gd name="T10" fmla="*/ 100 w 116"/>
                <a:gd name="T11" fmla="*/ 28 h 94"/>
                <a:gd name="T12" fmla="*/ 96 w 116"/>
                <a:gd name="T13" fmla="*/ 24 h 94"/>
                <a:gd name="T14" fmla="*/ 92 w 116"/>
                <a:gd name="T15" fmla="*/ 20 h 94"/>
                <a:gd name="T16" fmla="*/ 88 w 116"/>
                <a:gd name="T17" fmla="*/ 20 h 94"/>
                <a:gd name="T18" fmla="*/ 88 w 116"/>
                <a:gd name="T19" fmla="*/ 20 h 94"/>
                <a:gd name="T20" fmla="*/ 68 w 116"/>
                <a:gd name="T21" fmla="*/ 16 h 94"/>
                <a:gd name="T22" fmla="*/ 48 w 116"/>
                <a:gd name="T23" fmla="*/ 10 h 94"/>
                <a:gd name="T24" fmla="*/ 48 w 116"/>
                <a:gd name="T25" fmla="*/ 10 h 94"/>
                <a:gd name="T26" fmla="*/ 38 w 116"/>
                <a:gd name="T27" fmla="*/ 0 h 94"/>
                <a:gd name="T28" fmla="*/ 38 w 116"/>
                <a:gd name="T29" fmla="*/ 0 h 94"/>
                <a:gd name="T30" fmla="*/ 38 w 116"/>
                <a:gd name="T31" fmla="*/ 6 h 94"/>
                <a:gd name="T32" fmla="*/ 36 w 116"/>
                <a:gd name="T33" fmla="*/ 12 h 94"/>
                <a:gd name="T34" fmla="*/ 36 w 116"/>
                <a:gd name="T35" fmla="*/ 12 h 94"/>
                <a:gd name="T36" fmla="*/ 34 w 116"/>
                <a:gd name="T37" fmla="*/ 18 h 94"/>
                <a:gd name="T38" fmla="*/ 34 w 116"/>
                <a:gd name="T39" fmla="*/ 26 h 94"/>
                <a:gd name="T40" fmla="*/ 34 w 116"/>
                <a:gd name="T41" fmla="*/ 26 h 94"/>
                <a:gd name="T42" fmla="*/ 32 w 116"/>
                <a:gd name="T43" fmla="*/ 30 h 94"/>
                <a:gd name="T44" fmla="*/ 30 w 116"/>
                <a:gd name="T45" fmla="*/ 34 h 94"/>
                <a:gd name="T46" fmla="*/ 30 w 116"/>
                <a:gd name="T47" fmla="*/ 34 h 94"/>
                <a:gd name="T48" fmla="*/ 28 w 116"/>
                <a:gd name="T49" fmla="*/ 46 h 94"/>
                <a:gd name="T50" fmla="*/ 28 w 116"/>
                <a:gd name="T51" fmla="*/ 46 h 94"/>
                <a:gd name="T52" fmla="*/ 26 w 116"/>
                <a:gd name="T53" fmla="*/ 44 h 94"/>
                <a:gd name="T54" fmla="*/ 26 w 116"/>
                <a:gd name="T55" fmla="*/ 44 h 94"/>
                <a:gd name="T56" fmla="*/ 18 w 116"/>
                <a:gd name="T57" fmla="*/ 34 h 94"/>
                <a:gd name="T58" fmla="*/ 18 w 116"/>
                <a:gd name="T59" fmla="*/ 34 h 94"/>
                <a:gd name="T60" fmla="*/ 18 w 116"/>
                <a:gd name="T61" fmla="*/ 28 h 94"/>
                <a:gd name="T62" fmla="*/ 18 w 116"/>
                <a:gd name="T63" fmla="*/ 28 h 94"/>
                <a:gd name="T64" fmla="*/ 20 w 116"/>
                <a:gd name="T65" fmla="*/ 26 h 94"/>
                <a:gd name="T66" fmla="*/ 12 w 116"/>
                <a:gd name="T67" fmla="*/ 18 h 94"/>
                <a:gd name="T68" fmla="*/ 12 w 116"/>
                <a:gd name="T69" fmla="*/ 18 h 94"/>
                <a:gd name="T70" fmla="*/ 8 w 116"/>
                <a:gd name="T71" fmla="*/ 16 h 94"/>
                <a:gd name="T72" fmla="*/ 0 w 116"/>
                <a:gd name="T73" fmla="*/ 22 h 94"/>
                <a:gd name="T74" fmla="*/ 0 w 116"/>
                <a:gd name="T75" fmla="*/ 22 h 94"/>
                <a:gd name="T76" fmla="*/ 8 w 116"/>
                <a:gd name="T77" fmla="*/ 32 h 94"/>
                <a:gd name="T78" fmla="*/ 10 w 116"/>
                <a:gd name="T79" fmla="*/ 36 h 94"/>
                <a:gd name="T80" fmla="*/ 10 w 116"/>
                <a:gd name="T81" fmla="*/ 36 h 94"/>
                <a:gd name="T82" fmla="*/ 4 w 116"/>
                <a:gd name="T83" fmla="*/ 50 h 94"/>
                <a:gd name="T84" fmla="*/ 4 w 116"/>
                <a:gd name="T85" fmla="*/ 50 h 94"/>
                <a:gd name="T86" fmla="*/ 2 w 116"/>
                <a:gd name="T87" fmla="*/ 58 h 94"/>
                <a:gd name="T88" fmla="*/ 2 w 116"/>
                <a:gd name="T89" fmla="*/ 68 h 94"/>
                <a:gd name="T90" fmla="*/ 4 w 116"/>
                <a:gd name="T91" fmla="*/ 84 h 94"/>
                <a:gd name="T92" fmla="*/ 4 w 116"/>
                <a:gd name="T93" fmla="*/ 84 h 94"/>
                <a:gd name="T94" fmla="*/ 6 w 116"/>
                <a:gd name="T95" fmla="*/ 94 h 94"/>
                <a:gd name="T96" fmla="*/ 116 w 116"/>
                <a:gd name="T97" fmla="*/ 94 h 94"/>
                <a:gd name="T98" fmla="*/ 116 w 116"/>
                <a:gd name="T99" fmla="*/ 94 h 94"/>
                <a:gd name="T100" fmla="*/ 116 w 116"/>
                <a:gd name="T101" fmla="*/ 92 h 94"/>
                <a:gd name="T102" fmla="*/ 116 w 116"/>
                <a:gd name="T103" fmla="*/ 9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6" h="94">
                  <a:moveTo>
                    <a:pt x="116" y="92"/>
                  </a:moveTo>
                  <a:lnTo>
                    <a:pt x="116" y="92"/>
                  </a:lnTo>
                  <a:lnTo>
                    <a:pt x="108" y="62"/>
                  </a:lnTo>
                  <a:lnTo>
                    <a:pt x="102" y="34"/>
                  </a:lnTo>
                  <a:lnTo>
                    <a:pt x="102" y="34"/>
                  </a:lnTo>
                  <a:lnTo>
                    <a:pt x="100" y="28"/>
                  </a:lnTo>
                  <a:lnTo>
                    <a:pt x="96" y="24"/>
                  </a:lnTo>
                  <a:lnTo>
                    <a:pt x="92" y="20"/>
                  </a:lnTo>
                  <a:lnTo>
                    <a:pt x="88" y="20"/>
                  </a:lnTo>
                  <a:lnTo>
                    <a:pt x="88" y="20"/>
                  </a:lnTo>
                  <a:lnTo>
                    <a:pt x="68" y="16"/>
                  </a:lnTo>
                  <a:lnTo>
                    <a:pt x="48" y="10"/>
                  </a:lnTo>
                  <a:lnTo>
                    <a:pt x="48" y="10"/>
                  </a:lnTo>
                  <a:lnTo>
                    <a:pt x="38" y="0"/>
                  </a:lnTo>
                  <a:lnTo>
                    <a:pt x="38" y="0"/>
                  </a:lnTo>
                  <a:lnTo>
                    <a:pt x="38" y="6"/>
                  </a:lnTo>
                  <a:lnTo>
                    <a:pt x="36" y="12"/>
                  </a:lnTo>
                  <a:lnTo>
                    <a:pt x="36" y="12"/>
                  </a:lnTo>
                  <a:lnTo>
                    <a:pt x="34" y="18"/>
                  </a:lnTo>
                  <a:lnTo>
                    <a:pt x="34" y="26"/>
                  </a:lnTo>
                  <a:lnTo>
                    <a:pt x="34" y="26"/>
                  </a:lnTo>
                  <a:lnTo>
                    <a:pt x="32" y="30"/>
                  </a:lnTo>
                  <a:lnTo>
                    <a:pt x="30" y="34"/>
                  </a:lnTo>
                  <a:lnTo>
                    <a:pt x="30" y="34"/>
                  </a:lnTo>
                  <a:lnTo>
                    <a:pt x="28" y="46"/>
                  </a:lnTo>
                  <a:lnTo>
                    <a:pt x="28" y="46"/>
                  </a:lnTo>
                  <a:lnTo>
                    <a:pt x="26" y="44"/>
                  </a:lnTo>
                  <a:lnTo>
                    <a:pt x="26" y="44"/>
                  </a:lnTo>
                  <a:lnTo>
                    <a:pt x="18" y="34"/>
                  </a:lnTo>
                  <a:lnTo>
                    <a:pt x="18" y="34"/>
                  </a:lnTo>
                  <a:lnTo>
                    <a:pt x="18" y="28"/>
                  </a:lnTo>
                  <a:lnTo>
                    <a:pt x="18" y="28"/>
                  </a:lnTo>
                  <a:lnTo>
                    <a:pt x="20" y="26"/>
                  </a:lnTo>
                  <a:lnTo>
                    <a:pt x="12" y="18"/>
                  </a:lnTo>
                  <a:lnTo>
                    <a:pt x="12" y="18"/>
                  </a:lnTo>
                  <a:lnTo>
                    <a:pt x="8" y="16"/>
                  </a:lnTo>
                  <a:lnTo>
                    <a:pt x="0" y="22"/>
                  </a:lnTo>
                  <a:lnTo>
                    <a:pt x="0" y="22"/>
                  </a:lnTo>
                  <a:lnTo>
                    <a:pt x="8" y="32"/>
                  </a:lnTo>
                  <a:lnTo>
                    <a:pt x="10" y="36"/>
                  </a:lnTo>
                  <a:lnTo>
                    <a:pt x="10" y="36"/>
                  </a:lnTo>
                  <a:lnTo>
                    <a:pt x="4" y="50"/>
                  </a:lnTo>
                  <a:lnTo>
                    <a:pt x="4" y="50"/>
                  </a:lnTo>
                  <a:lnTo>
                    <a:pt x="2" y="58"/>
                  </a:lnTo>
                  <a:lnTo>
                    <a:pt x="2" y="68"/>
                  </a:lnTo>
                  <a:lnTo>
                    <a:pt x="4" y="84"/>
                  </a:lnTo>
                  <a:lnTo>
                    <a:pt x="4" y="84"/>
                  </a:lnTo>
                  <a:lnTo>
                    <a:pt x="6" y="94"/>
                  </a:lnTo>
                  <a:lnTo>
                    <a:pt x="116" y="94"/>
                  </a:lnTo>
                  <a:lnTo>
                    <a:pt x="116" y="94"/>
                  </a:lnTo>
                  <a:lnTo>
                    <a:pt x="116" y="92"/>
                  </a:lnTo>
                  <a:lnTo>
                    <a:pt x="116" y="92"/>
                  </a:lnTo>
                  <a:close/>
                </a:path>
              </a:pathLst>
            </a:custGeom>
            <a:solidFill>
              <a:schemeClr val="bg1">
                <a:alpha val="50000"/>
              </a:schemeClr>
            </a:solidFill>
            <a:ln>
              <a:noFill/>
            </a:ln>
            <a:extLst/>
          </p:spPr>
          <p:txBody>
            <a:bodyPr/>
            <a:lstStyle/>
            <a:p>
              <a:pPr fontAlgn="auto">
                <a:lnSpc>
                  <a:spcPct val="130000"/>
                </a:lnSpc>
                <a:spcBef>
                  <a:spcPts val="0"/>
                </a:spcBef>
                <a:spcAft>
                  <a:spcPts val="0"/>
                </a:spcAft>
                <a:defRPr/>
              </a:pPr>
              <a:endParaRPr kumimoji="0" lang="ko-KR" altLang="en-US" dirty="0">
                <a:latin typeface="+mn-lt"/>
                <a:ea typeface="+mn-ea"/>
              </a:endParaRPr>
            </a:p>
          </p:txBody>
        </p:sp>
        <p:sp>
          <p:nvSpPr>
            <p:cNvPr id="234" name="Freeform 476"/>
            <p:cNvSpPr>
              <a:spLocks/>
            </p:cNvSpPr>
            <p:nvPr/>
          </p:nvSpPr>
          <p:spPr bwMode="auto">
            <a:xfrm>
              <a:off x="3811587" y="2803525"/>
              <a:ext cx="117475" cy="142875"/>
            </a:xfrm>
            <a:custGeom>
              <a:avLst/>
              <a:gdLst>
                <a:gd name="T0" fmla="*/ 68 w 74"/>
                <a:gd name="T1" fmla="*/ 34 h 90"/>
                <a:gd name="T2" fmla="*/ 68 w 74"/>
                <a:gd name="T3" fmla="*/ 34 h 90"/>
                <a:gd name="T4" fmla="*/ 68 w 74"/>
                <a:gd name="T5" fmla="*/ 10 h 90"/>
                <a:gd name="T6" fmla="*/ 68 w 74"/>
                <a:gd name="T7" fmla="*/ 10 h 90"/>
                <a:gd name="T8" fmla="*/ 68 w 74"/>
                <a:gd name="T9" fmla="*/ 6 h 90"/>
                <a:gd name="T10" fmla="*/ 68 w 74"/>
                <a:gd name="T11" fmla="*/ 2 h 90"/>
                <a:gd name="T12" fmla="*/ 68 w 74"/>
                <a:gd name="T13" fmla="*/ 2 h 90"/>
                <a:gd name="T14" fmla="*/ 68 w 74"/>
                <a:gd name="T15" fmla="*/ 0 h 90"/>
                <a:gd name="T16" fmla="*/ 68 w 74"/>
                <a:gd name="T17" fmla="*/ 0 h 90"/>
                <a:gd name="T18" fmla="*/ 64 w 74"/>
                <a:gd name="T19" fmla="*/ 6 h 90"/>
                <a:gd name="T20" fmla="*/ 60 w 74"/>
                <a:gd name="T21" fmla="*/ 8 h 90"/>
                <a:gd name="T22" fmla="*/ 60 w 74"/>
                <a:gd name="T23" fmla="*/ 8 h 90"/>
                <a:gd name="T24" fmla="*/ 42 w 74"/>
                <a:gd name="T25" fmla="*/ 14 h 90"/>
                <a:gd name="T26" fmla="*/ 42 w 74"/>
                <a:gd name="T27" fmla="*/ 14 h 90"/>
                <a:gd name="T28" fmla="*/ 26 w 74"/>
                <a:gd name="T29" fmla="*/ 20 h 90"/>
                <a:gd name="T30" fmla="*/ 16 w 74"/>
                <a:gd name="T31" fmla="*/ 24 h 90"/>
                <a:gd name="T32" fmla="*/ 16 w 74"/>
                <a:gd name="T33" fmla="*/ 24 h 90"/>
                <a:gd name="T34" fmla="*/ 14 w 74"/>
                <a:gd name="T35" fmla="*/ 28 h 90"/>
                <a:gd name="T36" fmla="*/ 12 w 74"/>
                <a:gd name="T37" fmla="*/ 34 h 90"/>
                <a:gd name="T38" fmla="*/ 10 w 74"/>
                <a:gd name="T39" fmla="*/ 48 h 90"/>
                <a:gd name="T40" fmla="*/ 10 w 74"/>
                <a:gd name="T41" fmla="*/ 48 h 90"/>
                <a:gd name="T42" fmla="*/ 8 w 74"/>
                <a:gd name="T43" fmla="*/ 58 h 90"/>
                <a:gd name="T44" fmla="*/ 4 w 74"/>
                <a:gd name="T45" fmla="*/ 66 h 90"/>
                <a:gd name="T46" fmla="*/ 4 w 74"/>
                <a:gd name="T47" fmla="*/ 66 h 90"/>
                <a:gd name="T48" fmla="*/ 2 w 74"/>
                <a:gd name="T49" fmla="*/ 82 h 90"/>
                <a:gd name="T50" fmla="*/ 2 w 74"/>
                <a:gd name="T51" fmla="*/ 82 h 90"/>
                <a:gd name="T52" fmla="*/ 0 w 74"/>
                <a:gd name="T53" fmla="*/ 90 h 90"/>
                <a:gd name="T54" fmla="*/ 74 w 74"/>
                <a:gd name="T55" fmla="*/ 90 h 90"/>
                <a:gd name="T56" fmla="*/ 74 w 74"/>
                <a:gd name="T57" fmla="*/ 90 h 90"/>
                <a:gd name="T58" fmla="*/ 72 w 74"/>
                <a:gd name="T59" fmla="*/ 78 h 90"/>
                <a:gd name="T60" fmla="*/ 72 w 74"/>
                <a:gd name="T61" fmla="*/ 78 h 90"/>
                <a:gd name="T62" fmla="*/ 68 w 74"/>
                <a:gd name="T63" fmla="*/ 34 h 90"/>
                <a:gd name="T64" fmla="*/ 68 w 74"/>
                <a:gd name="T65" fmla="*/ 3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90">
                  <a:moveTo>
                    <a:pt x="68" y="34"/>
                  </a:moveTo>
                  <a:lnTo>
                    <a:pt x="68" y="34"/>
                  </a:lnTo>
                  <a:lnTo>
                    <a:pt x="68" y="10"/>
                  </a:lnTo>
                  <a:lnTo>
                    <a:pt x="68" y="10"/>
                  </a:lnTo>
                  <a:lnTo>
                    <a:pt x="68" y="6"/>
                  </a:lnTo>
                  <a:lnTo>
                    <a:pt x="68" y="2"/>
                  </a:lnTo>
                  <a:lnTo>
                    <a:pt x="68" y="2"/>
                  </a:lnTo>
                  <a:lnTo>
                    <a:pt x="68" y="0"/>
                  </a:lnTo>
                  <a:lnTo>
                    <a:pt x="68" y="0"/>
                  </a:lnTo>
                  <a:lnTo>
                    <a:pt x="64" y="6"/>
                  </a:lnTo>
                  <a:lnTo>
                    <a:pt x="60" y="8"/>
                  </a:lnTo>
                  <a:lnTo>
                    <a:pt x="60" y="8"/>
                  </a:lnTo>
                  <a:lnTo>
                    <a:pt x="42" y="14"/>
                  </a:lnTo>
                  <a:lnTo>
                    <a:pt x="42" y="14"/>
                  </a:lnTo>
                  <a:lnTo>
                    <a:pt x="26" y="20"/>
                  </a:lnTo>
                  <a:lnTo>
                    <a:pt x="16" y="24"/>
                  </a:lnTo>
                  <a:lnTo>
                    <a:pt x="16" y="24"/>
                  </a:lnTo>
                  <a:lnTo>
                    <a:pt x="14" y="28"/>
                  </a:lnTo>
                  <a:lnTo>
                    <a:pt x="12" y="34"/>
                  </a:lnTo>
                  <a:lnTo>
                    <a:pt x="10" y="48"/>
                  </a:lnTo>
                  <a:lnTo>
                    <a:pt x="10" y="48"/>
                  </a:lnTo>
                  <a:lnTo>
                    <a:pt x="8" y="58"/>
                  </a:lnTo>
                  <a:lnTo>
                    <a:pt x="4" y="66"/>
                  </a:lnTo>
                  <a:lnTo>
                    <a:pt x="4" y="66"/>
                  </a:lnTo>
                  <a:lnTo>
                    <a:pt x="2" y="82"/>
                  </a:lnTo>
                  <a:lnTo>
                    <a:pt x="2" y="82"/>
                  </a:lnTo>
                  <a:lnTo>
                    <a:pt x="0" y="90"/>
                  </a:lnTo>
                  <a:lnTo>
                    <a:pt x="74" y="90"/>
                  </a:lnTo>
                  <a:lnTo>
                    <a:pt x="74" y="90"/>
                  </a:lnTo>
                  <a:lnTo>
                    <a:pt x="72" y="78"/>
                  </a:lnTo>
                  <a:lnTo>
                    <a:pt x="72" y="78"/>
                  </a:lnTo>
                  <a:lnTo>
                    <a:pt x="68" y="34"/>
                  </a:lnTo>
                  <a:lnTo>
                    <a:pt x="68" y="34"/>
                  </a:lnTo>
                  <a:close/>
                </a:path>
              </a:pathLst>
            </a:custGeom>
            <a:solidFill>
              <a:schemeClr val="bg1">
                <a:alpha val="50000"/>
              </a:schemeClr>
            </a:solidFill>
            <a:ln>
              <a:noFill/>
            </a:ln>
            <a:extLst/>
          </p:spPr>
          <p:txBody>
            <a:bodyPr/>
            <a:lstStyle/>
            <a:p>
              <a:pPr fontAlgn="auto">
                <a:lnSpc>
                  <a:spcPct val="130000"/>
                </a:lnSpc>
                <a:spcBef>
                  <a:spcPts val="0"/>
                </a:spcBef>
                <a:spcAft>
                  <a:spcPts val="0"/>
                </a:spcAft>
                <a:defRPr/>
              </a:pPr>
              <a:endParaRPr kumimoji="0" lang="ko-KR" altLang="en-US" dirty="0">
                <a:latin typeface="+mn-lt"/>
                <a:ea typeface="+mn-ea"/>
              </a:endParaRPr>
            </a:p>
          </p:txBody>
        </p:sp>
      </p:grpSp>
      <p:grpSp>
        <p:nvGrpSpPr>
          <p:cNvPr id="235" name="그룹 234"/>
          <p:cNvGrpSpPr/>
          <p:nvPr/>
        </p:nvGrpSpPr>
        <p:grpSpPr>
          <a:xfrm>
            <a:off x="6402387" y="3473450"/>
            <a:ext cx="311150" cy="301625"/>
            <a:chOff x="3811587" y="2644775"/>
            <a:chExt cx="311150" cy="301625"/>
          </a:xfrm>
        </p:grpSpPr>
        <p:sp>
          <p:nvSpPr>
            <p:cNvPr id="236" name="Freeform 474"/>
            <p:cNvSpPr>
              <a:spLocks/>
            </p:cNvSpPr>
            <p:nvPr/>
          </p:nvSpPr>
          <p:spPr bwMode="auto">
            <a:xfrm>
              <a:off x="3903662" y="2644775"/>
              <a:ext cx="104775" cy="177800"/>
            </a:xfrm>
            <a:custGeom>
              <a:avLst/>
              <a:gdLst>
                <a:gd name="T0" fmla="*/ 32 w 66"/>
                <a:gd name="T1" fmla="*/ 112 h 112"/>
                <a:gd name="T2" fmla="*/ 32 w 66"/>
                <a:gd name="T3" fmla="*/ 112 h 112"/>
                <a:gd name="T4" fmla="*/ 32 w 66"/>
                <a:gd name="T5" fmla="*/ 112 h 112"/>
                <a:gd name="T6" fmla="*/ 34 w 66"/>
                <a:gd name="T7" fmla="*/ 112 h 112"/>
                <a:gd name="T8" fmla="*/ 42 w 66"/>
                <a:gd name="T9" fmla="*/ 108 h 112"/>
                <a:gd name="T10" fmla="*/ 52 w 66"/>
                <a:gd name="T11" fmla="*/ 98 h 112"/>
                <a:gd name="T12" fmla="*/ 56 w 66"/>
                <a:gd name="T13" fmla="*/ 92 h 112"/>
                <a:gd name="T14" fmla="*/ 58 w 66"/>
                <a:gd name="T15" fmla="*/ 88 h 112"/>
                <a:gd name="T16" fmla="*/ 60 w 66"/>
                <a:gd name="T17" fmla="*/ 70 h 112"/>
                <a:gd name="T18" fmla="*/ 62 w 66"/>
                <a:gd name="T19" fmla="*/ 70 h 112"/>
                <a:gd name="T20" fmla="*/ 64 w 66"/>
                <a:gd name="T21" fmla="*/ 68 h 112"/>
                <a:gd name="T22" fmla="*/ 66 w 66"/>
                <a:gd name="T23" fmla="*/ 56 h 112"/>
                <a:gd name="T24" fmla="*/ 66 w 66"/>
                <a:gd name="T25" fmla="*/ 50 h 112"/>
                <a:gd name="T26" fmla="*/ 66 w 66"/>
                <a:gd name="T27" fmla="*/ 48 h 112"/>
                <a:gd name="T28" fmla="*/ 62 w 66"/>
                <a:gd name="T29" fmla="*/ 48 h 112"/>
                <a:gd name="T30" fmla="*/ 62 w 66"/>
                <a:gd name="T31" fmla="*/ 34 h 112"/>
                <a:gd name="T32" fmla="*/ 62 w 66"/>
                <a:gd name="T33" fmla="*/ 26 h 112"/>
                <a:gd name="T34" fmla="*/ 56 w 66"/>
                <a:gd name="T35" fmla="*/ 12 h 112"/>
                <a:gd name="T36" fmla="*/ 54 w 66"/>
                <a:gd name="T37" fmla="*/ 10 h 112"/>
                <a:gd name="T38" fmla="*/ 52 w 66"/>
                <a:gd name="T39" fmla="*/ 8 h 112"/>
                <a:gd name="T40" fmla="*/ 50 w 66"/>
                <a:gd name="T41" fmla="*/ 4 h 112"/>
                <a:gd name="T42" fmla="*/ 48 w 66"/>
                <a:gd name="T43" fmla="*/ 2 h 112"/>
                <a:gd name="T44" fmla="*/ 46 w 66"/>
                <a:gd name="T45" fmla="*/ 2 h 112"/>
                <a:gd name="T46" fmla="*/ 42 w 66"/>
                <a:gd name="T47" fmla="*/ 0 h 112"/>
                <a:gd name="T48" fmla="*/ 38 w 66"/>
                <a:gd name="T49" fmla="*/ 0 h 112"/>
                <a:gd name="T50" fmla="*/ 34 w 66"/>
                <a:gd name="T51" fmla="*/ 0 h 112"/>
                <a:gd name="T52" fmla="*/ 30 w 66"/>
                <a:gd name="T53" fmla="*/ 0 h 112"/>
                <a:gd name="T54" fmla="*/ 28 w 66"/>
                <a:gd name="T55" fmla="*/ 0 h 112"/>
                <a:gd name="T56" fmla="*/ 24 w 66"/>
                <a:gd name="T57" fmla="*/ 0 h 112"/>
                <a:gd name="T58" fmla="*/ 22 w 66"/>
                <a:gd name="T59" fmla="*/ 2 h 112"/>
                <a:gd name="T60" fmla="*/ 18 w 66"/>
                <a:gd name="T61" fmla="*/ 4 h 112"/>
                <a:gd name="T62" fmla="*/ 12 w 66"/>
                <a:gd name="T63" fmla="*/ 8 h 112"/>
                <a:gd name="T64" fmla="*/ 8 w 66"/>
                <a:gd name="T65" fmla="*/ 10 h 112"/>
                <a:gd name="T66" fmla="*/ 8 w 66"/>
                <a:gd name="T67" fmla="*/ 12 h 112"/>
                <a:gd name="T68" fmla="*/ 8 w 66"/>
                <a:gd name="T69" fmla="*/ 12 h 112"/>
                <a:gd name="T70" fmla="*/ 4 w 66"/>
                <a:gd name="T71" fmla="*/ 16 h 112"/>
                <a:gd name="T72" fmla="*/ 2 w 66"/>
                <a:gd name="T73" fmla="*/ 24 h 112"/>
                <a:gd name="T74" fmla="*/ 2 w 66"/>
                <a:gd name="T75" fmla="*/ 36 h 112"/>
                <a:gd name="T76" fmla="*/ 4 w 66"/>
                <a:gd name="T77" fmla="*/ 52 h 112"/>
                <a:gd name="T78" fmla="*/ 4 w 66"/>
                <a:gd name="T79" fmla="*/ 52 h 112"/>
                <a:gd name="T80" fmla="*/ 2 w 66"/>
                <a:gd name="T81" fmla="*/ 52 h 112"/>
                <a:gd name="T82" fmla="*/ 0 w 66"/>
                <a:gd name="T83" fmla="*/ 54 h 112"/>
                <a:gd name="T84" fmla="*/ 2 w 66"/>
                <a:gd name="T85" fmla="*/ 72 h 112"/>
                <a:gd name="T86" fmla="*/ 4 w 66"/>
                <a:gd name="T87" fmla="*/ 74 h 112"/>
                <a:gd name="T88" fmla="*/ 8 w 66"/>
                <a:gd name="T89" fmla="*/ 74 h 112"/>
                <a:gd name="T90" fmla="*/ 8 w 66"/>
                <a:gd name="T91" fmla="*/ 76 h 112"/>
                <a:gd name="T92" fmla="*/ 14 w 66"/>
                <a:gd name="T93" fmla="*/ 90 h 112"/>
                <a:gd name="T94" fmla="*/ 12 w 66"/>
                <a:gd name="T95" fmla="*/ 94 h 112"/>
                <a:gd name="T96" fmla="*/ 14 w 66"/>
                <a:gd name="T97" fmla="*/ 96 h 112"/>
                <a:gd name="T98" fmla="*/ 14 w 66"/>
                <a:gd name="T99" fmla="*/ 100 h 112"/>
                <a:gd name="T100" fmla="*/ 26 w 66"/>
                <a:gd name="T101" fmla="*/ 110 h 112"/>
                <a:gd name="T102" fmla="*/ 30 w 66"/>
                <a:gd name="T103"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6" h="112">
                  <a:moveTo>
                    <a:pt x="30" y="112"/>
                  </a:moveTo>
                  <a:lnTo>
                    <a:pt x="32" y="112"/>
                  </a:lnTo>
                  <a:lnTo>
                    <a:pt x="32" y="112"/>
                  </a:lnTo>
                  <a:lnTo>
                    <a:pt x="32" y="112"/>
                  </a:lnTo>
                  <a:lnTo>
                    <a:pt x="32" y="112"/>
                  </a:lnTo>
                  <a:lnTo>
                    <a:pt x="32" y="112"/>
                  </a:lnTo>
                  <a:lnTo>
                    <a:pt x="34" y="112"/>
                  </a:lnTo>
                  <a:lnTo>
                    <a:pt x="34" y="112"/>
                  </a:lnTo>
                  <a:lnTo>
                    <a:pt x="38" y="110"/>
                  </a:lnTo>
                  <a:lnTo>
                    <a:pt x="42" y="108"/>
                  </a:lnTo>
                  <a:lnTo>
                    <a:pt x="42" y="108"/>
                  </a:lnTo>
                  <a:lnTo>
                    <a:pt x="52" y="98"/>
                  </a:lnTo>
                  <a:lnTo>
                    <a:pt x="52" y="98"/>
                  </a:lnTo>
                  <a:lnTo>
                    <a:pt x="56" y="92"/>
                  </a:lnTo>
                  <a:lnTo>
                    <a:pt x="56" y="92"/>
                  </a:lnTo>
                  <a:lnTo>
                    <a:pt x="58" y="88"/>
                  </a:lnTo>
                  <a:lnTo>
                    <a:pt x="58" y="88"/>
                  </a:lnTo>
                  <a:lnTo>
                    <a:pt x="60" y="70"/>
                  </a:lnTo>
                  <a:lnTo>
                    <a:pt x="60" y="70"/>
                  </a:lnTo>
                  <a:lnTo>
                    <a:pt x="62" y="70"/>
                  </a:lnTo>
                  <a:lnTo>
                    <a:pt x="62" y="70"/>
                  </a:lnTo>
                  <a:lnTo>
                    <a:pt x="64" y="68"/>
                  </a:lnTo>
                  <a:lnTo>
                    <a:pt x="64" y="66"/>
                  </a:lnTo>
                  <a:lnTo>
                    <a:pt x="66" y="56"/>
                  </a:lnTo>
                  <a:lnTo>
                    <a:pt x="66" y="56"/>
                  </a:lnTo>
                  <a:lnTo>
                    <a:pt x="66" y="50"/>
                  </a:lnTo>
                  <a:lnTo>
                    <a:pt x="66" y="48"/>
                  </a:lnTo>
                  <a:lnTo>
                    <a:pt x="66" y="48"/>
                  </a:lnTo>
                  <a:lnTo>
                    <a:pt x="62" y="48"/>
                  </a:lnTo>
                  <a:lnTo>
                    <a:pt x="62" y="48"/>
                  </a:lnTo>
                  <a:lnTo>
                    <a:pt x="62" y="34"/>
                  </a:lnTo>
                  <a:lnTo>
                    <a:pt x="62" y="34"/>
                  </a:lnTo>
                  <a:lnTo>
                    <a:pt x="62" y="30"/>
                  </a:lnTo>
                  <a:lnTo>
                    <a:pt x="62" y="26"/>
                  </a:lnTo>
                  <a:lnTo>
                    <a:pt x="62" y="26"/>
                  </a:lnTo>
                  <a:lnTo>
                    <a:pt x="56" y="12"/>
                  </a:lnTo>
                  <a:lnTo>
                    <a:pt x="56" y="12"/>
                  </a:lnTo>
                  <a:lnTo>
                    <a:pt x="54" y="10"/>
                  </a:lnTo>
                  <a:lnTo>
                    <a:pt x="52" y="8"/>
                  </a:lnTo>
                  <a:lnTo>
                    <a:pt x="52" y="8"/>
                  </a:lnTo>
                  <a:lnTo>
                    <a:pt x="50" y="6"/>
                  </a:lnTo>
                  <a:lnTo>
                    <a:pt x="50" y="4"/>
                  </a:lnTo>
                  <a:lnTo>
                    <a:pt x="50" y="4"/>
                  </a:lnTo>
                  <a:lnTo>
                    <a:pt x="48" y="2"/>
                  </a:lnTo>
                  <a:lnTo>
                    <a:pt x="46" y="2"/>
                  </a:lnTo>
                  <a:lnTo>
                    <a:pt x="46" y="2"/>
                  </a:lnTo>
                  <a:lnTo>
                    <a:pt x="42" y="0"/>
                  </a:lnTo>
                  <a:lnTo>
                    <a:pt x="42" y="0"/>
                  </a:lnTo>
                  <a:lnTo>
                    <a:pt x="38" y="0"/>
                  </a:lnTo>
                  <a:lnTo>
                    <a:pt x="38" y="0"/>
                  </a:lnTo>
                  <a:lnTo>
                    <a:pt x="34" y="0"/>
                  </a:lnTo>
                  <a:lnTo>
                    <a:pt x="34" y="0"/>
                  </a:lnTo>
                  <a:lnTo>
                    <a:pt x="30" y="0"/>
                  </a:lnTo>
                  <a:lnTo>
                    <a:pt x="30" y="0"/>
                  </a:lnTo>
                  <a:lnTo>
                    <a:pt x="28" y="0"/>
                  </a:lnTo>
                  <a:lnTo>
                    <a:pt x="28" y="0"/>
                  </a:lnTo>
                  <a:lnTo>
                    <a:pt x="24" y="0"/>
                  </a:lnTo>
                  <a:lnTo>
                    <a:pt x="24" y="0"/>
                  </a:lnTo>
                  <a:lnTo>
                    <a:pt x="22" y="2"/>
                  </a:lnTo>
                  <a:lnTo>
                    <a:pt x="22" y="2"/>
                  </a:lnTo>
                  <a:lnTo>
                    <a:pt x="18" y="4"/>
                  </a:lnTo>
                  <a:lnTo>
                    <a:pt x="18" y="4"/>
                  </a:lnTo>
                  <a:lnTo>
                    <a:pt x="14" y="6"/>
                  </a:lnTo>
                  <a:lnTo>
                    <a:pt x="12" y="8"/>
                  </a:lnTo>
                  <a:lnTo>
                    <a:pt x="12" y="8"/>
                  </a:lnTo>
                  <a:lnTo>
                    <a:pt x="8" y="10"/>
                  </a:lnTo>
                  <a:lnTo>
                    <a:pt x="8" y="10"/>
                  </a:lnTo>
                  <a:lnTo>
                    <a:pt x="8" y="12"/>
                  </a:lnTo>
                  <a:lnTo>
                    <a:pt x="8" y="12"/>
                  </a:lnTo>
                  <a:lnTo>
                    <a:pt x="8" y="12"/>
                  </a:lnTo>
                  <a:lnTo>
                    <a:pt x="4" y="16"/>
                  </a:lnTo>
                  <a:lnTo>
                    <a:pt x="4" y="16"/>
                  </a:lnTo>
                  <a:lnTo>
                    <a:pt x="4" y="18"/>
                  </a:lnTo>
                  <a:lnTo>
                    <a:pt x="2" y="24"/>
                  </a:lnTo>
                  <a:lnTo>
                    <a:pt x="2" y="24"/>
                  </a:lnTo>
                  <a:lnTo>
                    <a:pt x="2" y="36"/>
                  </a:lnTo>
                  <a:lnTo>
                    <a:pt x="2" y="36"/>
                  </a:lnTo>
                  <a:lnTo>
                    <a:pt x="4" y="52"/>
                  </a:lnTo>
                  <a:lnTo>
                    <a:pt x="4" y="52"/>
                  </a:lnTo>
                  <a:lnTo>
                    <a:pt x="4" y="52"/>
                  </a:lnTo>
                  <a:lnTo>
                    <a:pt x="4" y="52"/>
                  </a:lnTo>
                  <a:lnTo>
                    <a:pt x="2" y="52"/>
                  </a:lnTo>
                  <a:lnTo>
                    <a:pt x="0" y="54"/>
                  </a:lnTo>
                  <a:lnTo>
                    <a:pt x="0" y="54"/>
                  </a:lnTo>
                  <a:lnTo>
                    <a:pt x="0" y="62"/>
                  </a:lnTo>
                  <a:lnTo>
                    <a:pt x="2" y="72"/>
                  </a:lnTo>
                  <a:lnTo>
                    <a:pt x="2" y="72"/>
                  </a:lnTo>
                  <a:lnTo>
                    <a:pt x="4" y="74"/>
                  </a:lnTo>
                  <a:lnTo>
                    <a:pt x="6" y="74"/>
                  </a:lnTo>
                  <a:lnTo>
                    <a:pt x="8" y="74"/>
                  </a:lnTo>
                  <a:lnTo>
                    <a:pt x="8" y="74"/>
                  </a:lnTo>
                  <a:lnTo>
                    <a:pt x="8" y="76"/>
                  </a:lnTo>
                  <a:lnTo>
                    <a:pt x="8" y="76"/>
                  </a:lnTo>
                  <a:lnTo>
                    <a:pt x="14" y="90"/>
                  </a:lnTo>
                  <a:lnTo>
                    <a:pt x="14" y="90"/>
                  </a:lnTo>
                  <a:lnTo>
                    <a:pt x="12" y="94"/>
                  </a:lnTo>
                  <a:lnTo>
                    <a:pt x="12" y="94"/>
                  </a:lnTo>
                  <a:lnTo>
                    <a:pt x="14" y="96"/>
                  </a:lnTo>
                  <a:lnTo>
                    <a:pt x="14" y="96"/>
                  </a:lnTo>
                  <a:lnTo>
                    <a:pt x="14" y="100"/>
                  </a:lnTo>
                  <a:lnTo>
                    <a:pt x="18" y="104"/>
                  </a:lnTo>
                  <a:lnTo>
                    <a:pt x="26" y="110"/>
                  </a:lnTo>
                  <a:lnTo>
                    <a:pt x="26" y="110"/>
                  </a:lnTo>
                  <a:lnTo>
                    <a:pt x="30" y="112"/>
                  </a:lnTo>
                  <a:lnTo>
                    <a:pt x="30" y="112"/>
                  </a:lnTo>
                  <a:close/>
                </a:path>
              </a:pathLst>
            </a:custGeom>
            <a:solidFill>
              <a:schemeClr val="bg1">
                <a:alpha val="50000"/>
              </a:schemeClr>
            </a:solidFill>
            <a:ln>
              <a:noFill/>
            </a:ln>
            <a:extLst/>
          </p:spPr>
          <p:txBody>
            <a:bodyPr/>
            <a:lstStyle/>
            <a:p>
              <a:pPr fontAlgn="auto">
                <a:lnSpc>
                  <a:spcPct val="130000"/>
                </a:lnSpc>
                <a:spcBef>
                  <a:spcPts val="0"/>
                </a:spcBef>
                <a:spcAft>
                  <a:spcPts val="0"/>
                </a:spcAft>
                <a:defRPr/>
              </a:pPr>
              <a:endParaRPr kumimoji="0" lang="ko-KR" altLang="en-US" dirty="0">
                <a:latin typeface="+mn-lt"/>
                <a:ea typeface="+mn-ea"/>
              </a:endParaRPr>
            </a:p>
          </p:txBody>
        </p:sp>
        <p:sp>
          <p:nvSpPr>
            <p:cNvPr id="237" name="Freeform 475"/>
            <p:cNvSpPr>
              <a:spLocks/>
            </p:cNvSpPr>
            <p:nvPr/>
          </p:nvSpPr>
          <p:spPr bwMode="auto">
            <a:xfrm>
              <a:off x="3938587" y="2797175"/>
              <a:ext cx="184150" cy="149225"/>
            </a:xfrm>
            <a:custGeom>
              <a:avLst/>
              <a:gdLst>
                <a:gd name="T0" fmla="*/ 116 w 116"/>
                <a:gd name="T1" fmla="*/ 92 h 94"/>
                <a:gd name="T2" fmla="*/ 116 w 116"/>
                <a:gd name="T3" fmla="*/ 92 h 94"/>
                <a:gd name="T4" fmla="*/ 108 w 116"/>
                <a:gd name="T5" fmla="*/ 62 h 94"/>
                <a:gd name="T6" fmla="*/ 102 w 116"/>
                <a:gd name="T7" fmla="*/ 34 h 94"/>
                <a:gd name="T8" fmla="*/ 102 w 116"/>
                <a:gd name="T9" fmla="*/ 34 h 94"/>
                <a:gd name="T10" fmla="*/ 100 w 116"/>
                <a:gd name="T11" fmla="*/ 28 h 94"/>
                <a:gd name="T12" fmla="*/ 96 w 116"/>
                <a:gd name="T13" fmla="*/ 24 h 94"/>
                <a:gd name="T14" fmla="*/ 92 w 116"/>
                <a:gd name="T15" fmla="*/ 20 h 94"/>
                <a:gd name="T16" fmla="*/ 88 w 116"/>
                <a:gd name="T17" fmla="*/ 20 h 94"/>
                <a:gd name="T18" fmla="*/ 88 w 116"/>
                <a:gd name="T19" fmla="*/ 20 h 94"/>
                <a:gd name="T20" fmla="*/ 68 w 116"/>
                <a:gd name="T21" fmla="*/ 16 h 94"/>
                <a:gd name="T22" fmla="*/ 48 w 116"/>
                <a:gd name="T23" fmla="*/ 10 h 94"/>
                <a:gd name="T24" fmla="*/ 48 w 116"/>
                <a:gd name="T25" fmla="*/ 10 h 94"/>
                <a:gd name="T26" fmla="*/ 38 w 116"/>
                <a:gd name="T27" fmla="*/ 0 h 94"/>
                <a:gd name="T28" fmla="*/ 38 w 116"/>
                <a:gd name="T29" fmla="*/ 0 h 94"/>
                <a:gd name="T30" fmla="*/ 38 w 116"/>
                <a:gd name="T31" fmla="*/ 6 h 94"/>
                <a:gd name="T32" fmla="*/ 36 w 116"/>
                <a:gd name="T33" fmla="*/ 12 h 94"/>
                <a:gd name="T34" fmla="*/ 36 w 116"/>
                <a:gd name="T35" fmla="*/ 12 h 94"/>
                <a:gd name="T36" fmla="*/ 34 w 116"/>
                <a:gd name="T37" fmla="*/ 18 h 94"/>
                <a:gd name="T38" fmla="*/ 34 w 116"/>
                <a:gd name="T39" fmla="*/ 26 h 94"/>
                <a:gd name="T40" fmla="*/ 34 w 116"/>
                <a:gd name="T41" fmla="*/ 26 h 94"/>
                <a:gd name="T42" fmla="*/ 32 w 116"/>
                <a:gd name="T43" fmla="*/ 30 h 94"/>
                <a:gd name="T44" fmla="*/ 30 w 116"/>
                <a:gd name="T45" fmla="*/ 34 h 94"/>
                <a:gd name="T46" fmla="*/ 30 w 116"/>
                <a:gd name="T47" fmla="*/ 34 h 94"/>
                <a:gd name="T48" fmla="*/ 28 w 116"/>
                <a:gd name="T49" fmla="*/ 46 h 94"/>
                <a:gd name="T50" fmla="*/ 28 w 116"/>
                <a:gd name="T51" fmla="*/ 46 h 94"/>
                <a:gd name="T52" fmla="*/ 26 w 116"/>
                <a:gd name="T53" fmla="*/ 44 h 94"/>
                <a:gd name="T54" fmla="*/ 26 w 116"/>
                <a:gd name="T55" fmla="*/ 44 h 94"/>
                <a:gd name="T56" fmla="*/ 18 w 116"/>
                <a:gd name="T57" fmla="*/ 34 h 94"/>
                <a:gd name="T58" fmla="*/ 18 w 116"/>
                <a:gd name="T59" fmla="*/ 34 h 94"/>
                <a:gd name="T60" fmla="*/ 18 w 116"/>
                <a:gd name="T61" fmla="*/ 28 h 94"/>
                <a:gd name="T62" fmla="*/ 18 w 116"/>
                <a:gd name="T63" fmla="*/ 28 h 94"/>
                <a:gd name="T64" fmla="*/ 20 w 116"/>
                <a:gd name="T65" fmla="*/ 26 h 94"/>
                <a:gd name="T66" fmla="*/ 12 w 116"/>
                <a:gd name="T67" fmla="*/ 18 h 94"/>
                <a:gd name="T68" fmla="*/ 12 w 116"/>
                <a:gd name="T69" fmla="*/ 18 h 94"/>
                <a:gd name="T70" fmla="*/ 8 w 116"/>
                <a:gd name="T71" fmla="*/ 16 h 94"/>
                <a:gd name="T72" fmla="*/ 0 w 116"/>
                <a:gd name="T73" fmla="*/ 22 h 94"/>
                <a:gd name="T74" fmla="*/ 0 w 116"/>
                <a:gd name="T75" fmla="*/ 22 h 94"/>
                <a:gd name="T76" fmla="*/ 8 w 116"/>
                <a:gd name="T77" fmla="*/ 32 h 94"/>
                <a:gd name="T78" fmla="*/ 10 w 116"/>
                <a:gd name="T79" fmla="*/ 36 h 94"/>
                <a:gd name="T80" fmla="*/ 10 w 116"/>
                <a:gd name="T81" fmla="*/ 36 h 94"/>
                <a:gd name="T82" fmla="*/ 4 w 116"/>
                <a:gd name="T83" fmla="*/ 50 h 94"/>
                <a:gd name="T84" fmla="*/ 4 w 116"/>
                <a:gd name="T85" fmla="*/ 50 h 94"/>
                <a:gd name="T86" fmla="*/ 2 w 116"/>
                <a:gd name="T87" fmla="*/ 58 h 94"/>
                <a:gd name="T88" fmla="*/ 2 w 116"/>
                <a:gd name="T89" fmla="*/ 68 h 94"/>
                <a:gd name="T90" fmla="*/ 4 w 116"/>
                <a:gd name="T91" fmla="*/ 84 h 94"/>
                <a:gd name="T92" fmla="*/ 4 w 116"/>
                <a:gd name="T93" fmla="*/ 84 h 94"/>
                <a:gd name="T94" fmla="*/ 6 w 116"/>
                <a:gd name="T95" fmla="*/ 94 h 94"/>
                <a:gd name="T96" fmla="*/ 116 w 116"/>
                <a:gd name="T97" fmla="*/ 94 h 94"/>
                <a:gd name="T98" fmla="*/ 116 w 116"/>
                <a:gd name="T99" fmla="*/ 94 h 94"/>
                <a:gd name="T100" fmla="*/ 116 w 116"/>
                <a:gd name="T101" fmla="*/ 92 h 94"/>
                <a:gd name="T102" fmla="*/ 116 w 116"/>
                <a:gd name="T103" fmla="*/ 9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6" h="94">
                  <a:moveTo>
                    <a:pt x="116" y="92"/>
                  </a:moveTo>
                  <a:lnTo>
                    <a:pt x="116" y="92"/>
                  </a:lnTo>
                  <a:lnTo>
                    <a:pt x="108" y="62"/>
                  </a:lnTo>
                  <a:lnTo>
                    <a:pt x="102" y="34"/>
                  </a:lnTo>
                  <a:lnTo>
                    <a:pt x="102" y="34"/>
                  </a:lnTo>
                  <a:lnTo>
                    <a:pt x="100" y="28"/>
                  </a:lnTo>
                  <a:lnTo>
                    <a:pt x="96" y="24"/>
                  </a:lnTo>
                  <a:lnTo>
                    <a:pt x="92" y="20"/>
                  </a:lnTo>
                  <a:lnTo>
                    <a:pt x="88" y="20"/>
                  </a:lnTo>
                  <a:lnTo>
                    <a:pt x="88" y="20"/>
                  </a:lnTo>
                  <a:lnTo>
                    <a:pt x="68" y="16"/>
                  </a:lnTo>
                  <a:lnTo>
                    <a:pt x="48" y="10"/>
                  </a:lnTo>
                  <a:lnTo>
                    <a:pt x="48" y="10"/>
                  </a:lnTo>
                  <a:lnTo>
                    <a:pt x="38" y="0"/>
                  </a:lnTo>
                  <a:lnTo>
                    <a:pt x="38" y="0"/>
                  </a:lnTo>
                  <a:lnTo>
                    <a:pt x="38" y="6"/>
                  </a:lnTo>
                  <a:lnTo>
                    <a:pt x="36" y="12"/>
                  </a:lnTo>
                  <a:lnTo>
                    <a:pt x="36" y="12"/>
                  </a:lnTo>
                  <a:lnTo>
                    <a:pt x="34" y="18"/>
                  </a:lnTo>
                  <a:lnTo>
                    <a:pt x="34" y="26"/>
                  </a:lnTo>
                  <a:lnTo>
                    <a:pt x="34" y="26"/>
                  </a:lnTo>
                  <a:lnTo>
                    <a:pt x="32" y="30"/>
                  </a:lnTo>
                  <a:lnTo>
                    <a:pt x="30" y="34"/>
                  </a:lnTo>
                  <a:lnTo>
                    <a:pt x="30" y="34"/>
                  </a:lnTo>
                  <a:lnTo>
                    <a:pt x="28" y="46"/>
                  </a:lnTo>
                  <a:lnTo>
                    <a:pt x="28" y="46"/>
                  </a:lnTo>
                  <a:lnTo>
                    <a:pt x="26" y="44"/>
                  </a:lnTo>
                  <a:lnTo>
                    <a:pt x="26" y="44"/>
                  </a:lnTo>
                  <a:lnTo>
                    <a:pt x="18" y="34"/>
                  </a:lnTo>
                  <a:lnTo>
                    <a:pt x="18" y="34"/>
                  </a:lnTo>
                  <a:lnTo>
                    <a:pt x="18" y="28"/>
                  </a:lnTo>
                  <a:lnTo>
                    <a:pt x="18" y="28"/>
                  </a:lnTo>
                  <a:lnTo>
                    <a:pt x="20" y="26"/>
                  </a:lnTo>
                  <a:lnTo>
                    <a:pt x="12" y="18"/>
                  </a:lnTo>
                  <a:lnTo>
                    <a:pt x="12" y="18"/>
                  </a:lnTo>
                  <a:lnTo>
                    <a:pt x="8" y="16"/>
                  </a:lnTo>
                  <a:lnTo>
                    <a:pt x="0" y="22"/>
                  </a:lnTo>
                  <a:lnTo>
                    <a:pt x="0" y="22"/>
                  </a:lnTo>
                  <a:lnTo>
                    <a:pt x="8" y="32"/>
                  </a:lnTo>
                  <a:lnTo>
                    <a:pt x="10" y="36"/>
                  </a:lnTo>
                  <a:lnTo>
                    <a:pt x="10" y="36"/>
                  </a:lnTo>
                  <a:lnTo>
                    <a:pt x="4" y="50"/>
                  </a:lnTo>
                  <a:lnTo>
                    <a:pt x="4" y="50"/>
                  </a:lnTo>
                  <a:lnTo>
                    <a:pt x="2" y="58"/>
                  </a:lnTo>
                  <a:lnTo>
                    <a:pt x="2" y="68"/>
                  </a:lnTo>
                  <a:lnTo>
                    <a:pt x="4" y="84"/>
                  </a:lnTo>
                  <a:lnTo>
                    <a:pt x="4" y="84"/>
                  </a:lnTo>
                  <a:lnTo>
                    <a:pt x="6" y="94"/>
                  </a:lnTo>
                  <a:lnTo>
                    <a:pt x="116" y="94"/>
                  </a:lnTo>
                  <a:lnTo>
                    <a:pt x="116" y="94"/>
                  </a:lnTo>
                  <a:lnTo>
                    <a:pt x="116" y="92"/>
                  </a:lnTo>
                  <a:lnTo>
                    <a:pt x="116" y="92"/>
                  </a:lnTo>
                  <a:close/>
                </a:path>
              </a:pathLst>
            </a:custGeom>
            <a:solidFill>
              <a:schemeClr val="bg1">
                <a:alpha val="50000"/>
              </a:schemeClr>
            </a:solidFill>
            <a:ln>
              <a:noFill/>
            </a:ln>
            <a:extLst/>
          </p:spPr>
          <p:txBody>
            <a:bodyPr/>
            <a:lstStyle/>
            <a:p>
              <a:pPr fontAlgn="auto">
                <a:lnSpc>
                  <a:spcPct val="130000"/>
                </a:lnSpc>
                <a:spcBef>
                  <a:spcPts val="0"/>
                </a:spcBef>
                <a:spcAft>
                  <a:spcPts val="0"/>
                </a:spcAft>
                <a:defRPr/>
              </a:pPr>
              <a:endParaRPr kumimoji="0" lang="ko-KR" altLang="en-US" dirty="0">
                <a:latin typeface="+mn-lt"/>
                <a:ea typeface="+mn-ea"/>
              </a:endParaRPr>
            </a:p>
          </p:txBody>
        </p:sp>
        <p:sp>
          <p:nvSpPr>
            <p:cNvPr id="238" name="Freeform 476"/>
            <p:cNvSpPr>
              <a:spLocks/>
            </p:cNvSpPr>
            <p:nvPr/>
          </p:nvSpPr>
          <p:spPr bwMode="auto">
            <a:xfrm>
              <a:off x="3811587" y="2803525"/>
              <a:ext cx="117475" cy="142875"/>
            </a:xfrm>
            <a:custGeom>
              <a:avLst/>
              <a:gdLst>
                <a:gd name="T0" fmla="*/ 68 w 74"/>
                <a:gd name="T1" fmla="*/ 34 h 90"/>
                <a:gd name="T2" fmla="*/ 68 w 74"/>
                <a:gd name="T3" fmla="*/ 34 h 90"/>
                <a:gd name="T4" fmla="*/ 68 w 74"/>
                <a:gd name="T5" fmla="*/ 10 h 90"/>
                <a:gd name="T6" fmla="*/ 68 w 74"/>
                <a:gd name="T7" fmla="*/ 10 h 90"/>
                <a:gd name="T8" fmla="*/ 68 w 74"/>
                <a:gd name="T9" fmla="*/ 6 h 90"/>
                <a:gd name="T10" fmla="*/ 68 w 74"/>
                <a:gd name="T11" fmla="*/ 2 h 90"/>
                <a:gd name="T12" fmla="*/ 68 w 74"/>
                <a:gd name="T13" fmla="*/ 2 h 90"/>
                <a:gd name="T14" fmla="*/ 68 w 74"/>
                <a:gd name="T15" fmla="*/ 0 h 90"/>
                <a:gd name="T16" fmla="*/ 68 w 74"/>
                <a:gd name="T17" fmla="*/ 0 h 90"/>
                <a:gd name="T18" fmla="*/ 64 w 74"/>
                <a:gd name="T19" fmla="*/ 6 h 90"/>
                <a:gd name="T20" fmla="*/ 60 w 74"/>
                <a:gd name="T21" fmla="*/ 8 h 90"/>
                <a:gd name="T22" fmla="*/ 60 w 74"/>
                <a:gd name="T23" fmla="*/ 8 h 90"/>
                <a:gd name="T24" fmla="*/ 42 w 74"/>
                <a:gd name="T25" fmla="*/ 14 h 90"/>
                <a:gd name="T26" fmla="*/ 42 w 74"/>
                <a:gd name="T27" fmla="*/ 14 h 90"/>
                <a:gd name="T28" fmla="*/ 26 w 74"/>
                <a:gd name="T29" fmla="*/ 20 h 90"/>
                <a:gd name="T30" fmla="*/ 16 w 74"/>
                <a:gd name="T31" fmla="*/ 24 h 90"/>
                <a:gd name="T32" fmla="*/ 16 w 74"/>
                <a:gd name="T33" fmla="*/ 24 h 90"/>
                <a:gd name="T34" fmla="*/ 14 w 74"/>
                <a:gd name="T35" fmla="*/ 28 h 90"/>
                <a:gd name="T36" fmla="*/ 12 w 74"/>
                <a:gd name="T37" fmla="*/ 34 h 90"/>
                <a:gd name="T38" fmla="*/ 10 w 74"/>
                <a:gd name="T39" fmla="*/ 48 h 90"/>
                <a:gd name="T40" fmla="*/ 10 w 74"/>
                <a:gd name="T41" fmla="*/ 48 h 90"/>
                <a:gd name="T42" fmla="*/ 8 w 74"/>
                <a:gd name="T43" fmla="*/ 58 h 90"/>
                <a:gd name="T44" fmla="*/ 4 w 74"/>
                <a:gd name="T45" fmla="*/ 66 h 90"/>
                <a:gd name="T46" fmla="*/ 4 w 74"/>
                <a:gd name="T47" fmla="*/ 66 h 90"/>
                <a:gd name="T48" fmla="*/ 2 w 74"/>
                <a:gd name="T49" fmla="*/ 82 h 90"/>
                <a:gd name="T50" fmla="*/ 2 w 74"/>
                <a:gd name="T51" fmla="*/ 82 h 90"/>
                <a:gd name="T52" fmla="*/ 0 w 74"/>
                <a:gd name="T53" fmla="*/ 90 h 90"/>
                <a:gd name="T54" fmla="*/ 74 w 74"/>
                <a:gd name="T55" fmla="*/ 90 h 90"/>
                <a:gd name="T56" fmla="*/ 74 w 74"/>
                <a:gd name="T57" fmla="*/ 90 h 90"/>
                <a:gd name="T58" fmla="*/ 72 w 74"/>
                <a:gd name="T59" fmla="*/ 78 h 90"/>
                <a:gd name="T60" fmla="*/ 72 w 74"/>
                <a:gd name="T61" fmla="*/ 78 h 90"/>
                <a:gd name="T62" fmla="*/ 68 w 74"/>
                <a:gd name="T63" fmla="*/ 34 h 90"/>
                <a:gd name="T64" fmla="*/ 68 w 74"/>
                <a:gd name="T65" fmla="*/ 3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90">
                  <a:moveTo>
                    <a:pt x="68" y="34"/>
                  </a:moveTo>
                  <a:lnTo>
                    <a:pt x="68" y="34"/>
                  </a:lnTo>
                  <a:lnTo>
                    <a:pt x="68" y="10"/>
                  </a:lnTo>
                  <a:lnTo>
                    <a:pt x="68" y="10"/>
                  </a:lnTo>
                  <a:lnTo>
                    <a:pt x="68" y="6"/>
                  </a:lnTo>
                  <a:lnTo>
                    <a:pt x="68" y="2"/>
                  </a:lnTo>
                  <a:lnTo>
                    <a:pt x="68" y="2"/>
                  </a:lnTo>
                  <a:lnTo>
                    <a:pt x="68" y="0"/>
                  </a:lnTo>
                  <a:lnTo>
                    <a:pt x="68" y="0"/>
                  </a:lnTo>
                  <a:lnTo>
                    <a:pt x="64" y="6"/>
                  </a:lnTo>
                  <a:lnTo>
                    <a:pt x="60" y="8"/>
                  </a:lnTo>
                  <a:lnTo>
                    <a:pt x="60" y="8"/>
                  </a:lnTo>
                  <a:lnTo>
                    <a:pt x="42" y="14"/>
                  </a:lnTo>
                  <a:lnTo>
                    <a:pt x="42" y="14"/>
                  </a:lnTo>
                  <a:lnTo>
                    <a:pt x="26" y="20"/>
                  </a:lnTo>
                  <a:lnTo>
                    <a:pt x="16" y="24"/>
                  </a:lnTo>
                  <a:lnTo>
                    <a:pt x="16" y="24"/>
                  </a:lnTo>
                  <a:lnTo>
                    <a:pt x="14" y="28"/>
                  </a:lnTo>
                  <a:lnTo>
                    <a:pt x="12" y="34"/>
                  </a:lnTo>
                  <a:lnTo>
                    <a:pt x="10" y="48"/>
                  </a:lnTo>
                  <a:lnTo>
                    <a:pt x="10" y="48"/>
                  </a:lnTo>
                  <a:lnTo>
                    <a:pt x="8" y="58"/>
                  </a:lnTo>
                  <a:lnTo>
                    <a:pt x="4" y="66"/>
                  </a:lnTo>
                  <a:lnTo>
                    <a:pt x="4" y="66"/>
                  </a:lnTo>
                  <a:lnTo>
                    <a:pt x="2" y="82"/>
                  </a:lnTo>
                  <a:lnTo>
                    <a:pt x="2" y="82"/>
                  </a:lnTo>
                  <a:lnTo>
                    <a:pt x="0" y="90"/>
                  </a:lnTo>
                  <a:lnTo>
                    <a:pt x="74" y="90"/>
                  </a:lnTo>
                  <a:lnTo>
                    <a:pt x="74" y="90"/>
                  </a:lnTo>
                  <a:lnTo>
                    <a:pt x="72" y="78"/>
                  </a:lnTo>
                  <a:lnTo>
                    <a:pt x="72" y="78"/>
                  </a:lnTo>
                  <a:lnTo>
                    <a:pt x="68" y="34"/>
                  </a:lnTo>
                  <a:lnTo>
                    <a:pt x="68" y="34"/>
                  </a:lnTo>
                  <a:close/>
                </a:path>
              </a:pathLst>
            </a:custGeom>
            <a:solidFill>
              <a:schemeClr val="bg1">
                <a:alpha val="50000"/>
              </a:schemeClr>
            </a:solidFill>
            <a:ln>
              <a:noFill/>
            </a:ln>
            <a:extLst/>
          </p:spPr>
          <p:txBody>
            <a:bodyPr/>
            <a:lstStyle/>
            <a:p>
              <a:pPr fontAlgn="auto">
                <a:lnSpc>
                  <a:spcPct val="130000"/>
                </a:lnSpc>
                <a:spcBef>
                  <a:spcPts val="0"/>
                </a:spcBef>
                <a:spcAft>
                  <a:spcPts val="0"/>
                </a:spcAft>
                <a:defRPr/>
              </a:pPr>
              <a:endParaRPr kumimoji="0" lang="ko-KR" altLang="en-US" dirty="0">
                <a:latin typeface="+mn-lt"/>
                <a:ea typeface="+mn-ea"/>
              </a:endParaRPr>
            </a:p>
          </p:txBody>
        </p:sp>
      </p:grpSp>
      <p:cxnSp>
        <p:nvCxnSpPr>
          <p:cNvPr id="207" name="AutoShape 33"/>
          <p:cNvCxnSpPr>
            <a:cxnSpLocks noChangeShapeType="1"/>
          </p:cNvCxnSpPr>
          <p:nvPr/>
        </p:nvCxnSpPr>
        <p:spPr bwMode="auto">
          <a:xfrm flipV="1">
            <a:off x="4540250" y="3005138"/>
            <a:ext cx="0" cy="1440000"/>
          </a:xfrm>
          <a:prstGeom prst="straightConnector1">
            <a:avLst/>
          </a:prstGeom>
          <a:noFill/>
          <a:ln w="25400">
            <a:solidFill>
              <a:schemeClr val="accent4"/>
            </a:solidFill>
            <a:round/>
            <a:headEnd type="oval" w="lg" len="lg"/>
            <a:tailEnd/>
          </a:ln>
          <a:effectLst/>
        </p:spPr>
      </p:cxnSp>
      <p:sp>
        <p:nvSpPr>
          <p:cNvPr id="213" name="Oval 40"/>
          <p:cNvSpPr>
            <a:spLocks noChangeArrowheads="1"/>
          </p:cNvSpPr>
          <p:nvPr/>
        </p:nvSpPr>
        <p:spPr bwMode="auto">
          <a:xfrm>
            <a:off x="3403600" y="1223962"/>
            <a:ext cx="2295525" cy="2295525"/>
          </a:xfrm>
          <a:prstGeom prst="diamond">
            <a:avLst/>
          </a:prstGeom>
          <a:solidFill>
            <a:schemeClr val="accent3"/>
          </a:solidFill>
          <a:ln w="25400">
            <a:solidFill>
              <a:schemeClr val="bg1"/>
            </a:solidFill>
            <a:round/>
            <a:headEnd/>
            <a:tailEnd/>
          </a:ln>
          <a:effectLst>
            <a:outerShdw dist="35921" dir="2700000" algn="ctr" rotWithShape="0">
              <a:srgbClr val="DDDDDD"/>
            </a:outerShdw>
          </a:effectLst>
        </p:spPr>
        <p:txBody>
          <a:bodyPr wrap="none" anchor="ctr"/>
          <a:lstStyle/>
          <a:p>
            <a:endParaRPr lang="ko-KR" altLang="en-US" dirty="0"/>
          </a:p>
        </p:txBody>
      </p:sp>
      <p:sp>
        <p:nvSpPr>
          <p:cNvPr id="215" name="Freeform 255"/>
          <p:cNvSpPr>
            <a:spLocks/>
          </p:cNvSpPr>
          <p:nvPr/>
        </p:nvSpPr>
        <p:spPr bwMode="auto">
          <a:xfrm>
            <a:off x="4307607" y="2650065"/>
            <a:ext cx="508384" cy="492170"/>
          </a:xfrm>
          <a:custGeom>
            <a:avLst/>
            <a:gdLst>
              <a:gd name="T0" fmla="*/ 0 w 276"/>
              <a:gd name="T1" fmla="*/ 447675 h 296"/>
              <a:gd name="T2" fmla="*/ 28575 w 276"/>
              <a:gd name="T3" fmla="*/ 400050 h 296"/>
              <a:gd name="T4" fmla="*/ 44450 w 276"/>
              <a:gd name="T5" fmla="*/ 381000 h 296"/>
              <a:gd name="T6" fmla="*/ 50800 w 276"/>
              <a:gd name="T7" fmla="*/ 355600 h 296"/>
              <a:gd name="T8" fmla="*/ 63500 w 276"/>
              <a:gd name="T9" fmla="*/ 333375 h 296"/>
              <a:gd name="T10" fmla="*/ 82550 w 276"/>
              <a:gd name="T11" fmla="*/ 295275 h 296"/>
              <a:gd name="T12" fmla="*/ 136525 w 276"/>
              <a:gd name="T13" fmla="*/ 273050 h 296"/>
              <a:gd name="T14" fmla="*/ 196850 w 276"/>
              <a:gd name="T15" fmla="*/ 225425 h 296"/>
              <a:gd name="T16" fmla="*/ 184150 w 276"/>
              <a:gd name="T17" fmla="*/ 187325 h 296"/>
              <a:gd name="T18" fmla="*/ 165100 w 276"/>
              <a:gd name="T19" fmla="*/ 168275 h 296"/>
              <a:gd name="T20" fmla="*/ 158750 w 276"/>
              <a:gd name="T21" fmla="*/ 152400 h 296"/>
              <a:gd name="T22" fmla="*/ 152400 w 276"/>
              <a:gd name="T23" fmla="*/ 123825 h 296"/>
              <a:gd name="T24" fmla="*/ 158750 w 276"/>
              <a:gd name="T25" fmla="*/ 114300 h 296"/>
              <a:gd name="T26" fmla="*/ 155575 w 276"/>
              <a:gd name="T27" fmla="*/ 82550 h 296"/>
              <a:gd name="T28" fmla="*/ 171450 w 276"/>
              <a:gd name="T29" fmla="*/ 38100 h 296"/>
              <a:gd name="T30" fmla="*/ 212725 w 276"/>
              <a:gd name="T31" fmla="*/ 0 h 296"/>
              <a:gd name="T32" fmla="*/ 225425 w 276"/>
              <a:gd name="T33" fmla="*/ 0 h 296"/>
              <a:gd name="T34" fmla="*/ 257175 w 276"/>
              <a:gd name="T35" fmla="*/ 3175 h 296"/>
              <a:gd name="T36" fmla="*/ 279400 w 276"/>
              <a:gd name="T37" fmla="*/ 12700 h 296"/>
              <a:gd name="T38" fmla="*/ 301625 w 276"/>
              <a:gd name="T39" fmla="*/ 41275 h 296"/>
              <a:gd name="T40" fmla="*/ 301625 w 276"/>
              <a:gd name="T41" fmla="*/ 104775 h 296"/>
              <a:gd name="T42" fmla="*/ 307975 w 276"/>
              <a:gd name="T43" fmla="*/ 104775 h 296"/>
              <a:gd name="T44" fmla="*/ 311150 w 276"/>
              <a:gd name="T45" fmla="*/ 136525 h 296"/>
              <a:gd name="T46" fmla="*/ 304800 w 276"/>
              <a:gd name="T47" fmla="*/ 149225 h 296"/>
              <a:gd name="T48" fmla="*/ 304800 w 276"/>
              <a:gd name="T49" fmla="*/ 200025 h 296"/>
              <a:gd name="T50" fmla="*/ 311150 w 276"/>
              <a:gd name="T51" fmla="*/ 231775 h 296"/>
              <a:gd name="T52" fmla="*/ 323850 w 276"/>
              <a:gd name="T53" fmla="*/ 241300 h 296"/>
              <a:gd name="T54" fmla="*/ 346075 w 276"/>
              <a:gd name="T55" fmla="*/ 250825 h 296"/>
              <a:gd name="T56" fmla="*/ 381000 w 276"/>
              <a:gd name="T57" fmla="*/ 257175 h 296"/>
              <a:gd name="T58" fmla="*/ 419100 w 276"/>
              <a:gd name="T59" fmla="*/ 282575 h 296"/>
              <a:gd name="T60" fmla="*/ 431800 w 276"/>
              <a:gd name="T61" fmla="*/ 314325 h 296"/>
              <a:gd name="T62" fmla="*/ 438150 w 276"/>
              <a:gd name="T63" fmla="*/ 374650 h 296"/>
              <a:gd name="T64" fmla="*/ 431800 w 276"/>
              <a:gd name="T65" fmla="*/ 422275 h 296"/>
              <a:gd name="T66" fmla="*/ 212725 w 276"/>
              <a:gd name="T67" fmla="*/ 469900 h 296"/>
              <a:gd name="T68" fmla="*/ 222250 w 276"/>
              <a:gd name="T69" fmla="*/ 377825 h 296"/>
              <a:gd name="T70" fmla="*/ 222250 w 276"/>
              <a:gd name="T71" fmla="*/ 307975 h 296"/>
              <a:gd name="T72" fmla="*/ 234950 w 276"/>
              <a:gd name="T73" fmla="*/ 263525 h 296"/>
              <a:gd name="T74" fmla="*/ 215900 w 276"/>
              <a:gd name="T75" fmla="*/ 266700 h 296"/>
              <a:gd name="T76" fmla="*/ 196850 w 276"/>
              <a:gd name="T77" fmla="*/ 276225 h 296"/>
              <a:gd name="T78" fmla="*/ 200025 w 276"/>
              <a:gd name="T79" fmla="*/ 304800 h 296"/>
              <a:gd name="T80" fmla="*/ 190500 w 276"/>
              <a:gd name="T81" fmla="*/ 336550 h 296"/>
              <a:gd name="T82" fmla="*/ 171450 w 276"/>
              <a:gd name="T83" fmla="*/ 365125 h 296"/>
              <a:gd name="T84" fmla="*/ 149225 w 276"/>
              <a:gd name="T85" fmla="*/ 425450 h 296"/>
              <a:gd name="T86" fmla="*/ 0 w 276"/>
              <a:gd name="T87" fmla="*/ 469900 h 2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76"/>
              <a:gd name="T133" fmla="*/ 0 h 296"/>
              <a:gd name="T134" fmla="*/ 276 w 276"/>
              <a:gd name="T135" fmla="*/ 296 h 29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76" h="296">
                <a:moveTo>
                  <a:pt x="0" y="290"/>
                </a:moveTo>
                <a:lnTo>
                  <a:pt x="0" y="290"/>
                </a:lnTo>
                <a:lnTo>
                  <a:pt x="0" y="282"/>
                </a:lnTo>
                <a:lnTo>
                  <a:pt x="4" y="274"/>
                </a:lnTo>
                <a:lnTo>
                  <a:pt x="10" y="262"/>
                </a:lnTo>
                <a:lnTo>
                  <a:pt x="18" y="252"/>
                </a:lnTo>
                <a:lnTo>
                  <a:pt x="24" y="246"/>
                </a:lnTo>
                <a:lnTo>
                  <a:pt x="28" y="240"/>
                </a:lnTo>
                <a:lnTo>
                  <a:pt x="30" y="236"/>
                </a:lnTo>
                <a:lnTo>
                  <a:pt x="32" y="224"/>
                </a:lnTo>
                <a:lnTo>
                  <a:pt x="36" y="216"/>
                </a:lnTo>
                <a:lnTo>
                  <a:pt x="40" y="210"/>
                </a:lnTo>
                <a:lnTo>
                  <a:pt x="46" y="200"/>
                </a:lnTo>
                <a:lnTo>
                  <a:pt x="52" y="186"/>
                </a:lnTo>
                <a:lnTo>
                  <a:pt x="58" y="182"/>
                </a:lnTo>
                <a:lnTo>
                  <a:pt x="66" y="178"/>
                </a:lnTo>
                <a:lnTo>
                  <a:pt x="86" y="172"/>
                </a:lnTo>
                <a:lnTo>
                  <a:pt x="114" y="166"/>
                </a:lnTo>
                <a:lnTo>
                  <a:pt x="124" y="142"/>
                </a:lnTo>
                <a:lnTo>
                  <a:pt x="122" y="134"/>
                </a:lnTo>
                <a:lnTo>
                  <a:pt x="116" y="118"/>
                </a:lnTo>
                <a:lnTo>
                  <a:pt x="110" y="104"/>
                </a:lnTo>
                <a:lnTo>
                  <a:pt x="104" y="106"/>
                </a:lnTo>
                <a:lnTo>
                  <a:pt x="102" y="104"/>
                </a:lnTo>
                <a:lnTo>
                  <a:pt x="100" y="96"/>
                </a:lnTo>
                <a:lnTo>
                  <a:pt x="96" y="82"/>
                </a:lnTo>
                <a:lnTo>
                  <a:pt x="96" y="78"/>
                </a:lnTo>
                <a:lnTo>
                  <a:pt x="98" y="76"/>
                </a:lnTo>
                <a:lnTo>
                  <a:pt x="100" y="72"/>
                </a:lnTo>
                <a:lnTo>
                  <a:pt x="98" y="62"/>
                </a:lnTo>
                <a:lnTo>
                  <a:pt x="98" y="52"/>
                </a:lnTo>
                <a:lnTo>
                  <a:pt x="100" y="42"/>
                </a:lnTo>
                <a:lnTo>
                  <a:pt x="108" y="24"/>
                </a:lnTo>
                <a:lnTo>
                  <a:pt x="112" y="18"/>
                </a:lnTo>
                <a:lnTo>
                  <a:pt x="120" y="10"/>
                </a:lnTo>
                <a:lnTo>
                  <a:pt x="134" y="0"/>
                </a:lnTo>
                <a:lnTo>
                  <a:pt x="142" y="0"/>
                </a:lnTo>
                <a:lnTo>
                  <a:pt x="150" y="0"/>
                </a:lnTo>
                <a:lnTo>
                  <a:pt x="156" y="0"/>
                </a:lnTo>
                <a:lnTo>
                  <a:pt x="162" y="2"/>
                </a:lnTo>
                <a:lnTo>
                  <a:pt x="168" y="4"/>
                </a:lnTo>
                <a:lnTo>
                  <a:pt x="176" y="8"/>
                </a:lnTo>
                <a:lnTo>
                  <a:pt x="188" y="22"/>
                </a:lnTo>
                <a:lnTo>
                  <a:pt x="190" y="26"/>
                </a:lnTo>
                <a:lnTo>
                  <a:pt x="190" y="32"/>
                </a:lnTo>
                <a:lnTo>
                  <a:pt x="192" y="46"/>
                </a:lnTo>
                <a:lnTo>
                  <a:pt x="190" y="66"/>
                </a:lnTo>
                <a:lnTo>
                  <a:pt x="194" y="66"/>
                </a:lnTo>
                <a:lnTo>
                  <a:pt x="194" y="70"/>
                </a:lnTo>
                <a:lnTo>
                  <a:pt x="196" y="74"/>
                </a:lnTo>
                <a:lnTo>
                  <a:pt x="196" y="86"/>
                </a:lnTo>
                <a:lnTo>
                  <a:pt x="194" y="90"/>
                </a:lnTo>
                <a:lnTo>
                  <a:pt x="192" y="94"/>
                </a:lnTo>
                <a:lnTo>
                  <a:pt x="186" y="94"/>
                </a:lnTo>
                <a:lnTo>
                  <a:pt x="188" y="126"/>
                </a:lnTo>
                <a:lnTo>
                  <a:pt x="192" y="126"/>
                </a:lnTo>
                <a:lnTo>
                  <a:pt x="196" y="146"/>
                </a:lnTo>
                <a:lnTo>
                  <a:pt x="198" y="148"/>
                </a:lnTo>
                <a:lnTo>
                  <a:pt x="200" y="152"/>
                </a:lnTo>
                <a:lnTo>
                  <a:pt x="204" y="152"/>
                </a:lnTo>
                <a:lnTo>
                  <a:pt x="208" y="156"/>
                </a:lnTo>
                <a:lnTo>
                  <a:pt x="218" y="158"/>
                </a:lnTo>
                <a:lnTo>
                  <a:pt x="228" y="160"/>
                </a:lnTo>
                <a:lnTo>
                  <a:pt x="240" y="162"/>
                </a:lnTo>
                <a:lnTo>
                  <a:pt x="254" y="170"/>
                </a:lnTo>
                <a:lnTo>
                  <a:pt x="264" y="178"/>
                </a:lnTo>
                <a:lnTo>
                  <a:pt x="268" y="186"/>
                </a:lnTo>
                <a:lnTo>
                  <a:pt x="272" y="198"/>
                </a:lnTo>
                <a:lnTo>
                  <a:pt x="274" y="212"/>
                </a:lnTo>
                <a:lnTo>
                  <a:pt x="276" y="236"/>
                </a:lnTo>
                <a:lnTo>
                  <a:pt x="276" y="250"/>
                </a:lnTo>
                <a:lnTo>
                  <a:pt x="272" y="266"/>
                </a:lnTo>
                <a:lnTo>
                  <a:pt x="268" y="282"/>
                </a:lnTo>
                <a:lnTo>
                  <a:pt x="262" y="296"/>
                </a:lnTo>
                <a:lnTo>
                  <a:pt x="134" y="296"/>
                </a:lnTo>
                <a:lnTo>
                  <a:pt x="140" y="238"/>
                </a:lnTo>
                <a:lnTo>
                  <a:pt x="140" y="216"/>
                </a:lnTo>
                <a:lnTo>
                  <a:pt x="142" y="202"/>
                </a:lnTo>
                <a:lnTo>
                  <a:pt x="140" y="194"/>
                </a:lnTo>
                <a:lnTo>
                  <a:pt x="156" y="176"/>
                </a:lnTo>
                <a:lnTo>
                  <a:pt x="148" y="166"/>
                </a:lnTo>
                <a:lnTo>
                  <a:pt x="142" y="168"/>
                </a:lnTo>
                <a:lnTo>
                  <a:pt x="136" y="168"/>
                </a:lnTo>
                <a:lnTo>
                  <a:pt x="134" y="166"/>
                </a:lnTo>
                <a:lnTo>
                  <a:pt x="124" y="174"/>
                </a:lnTo>
                <a:lnTo>
                  <a:pt x="126" y="184"/>
                </a:lnTo>
                <a:lnTo>
                  <a:pt x="126" y="192"/>
                </a:lnTo>
                <a:lnTo>
                  <a:pt x="124" y="202"/>
                </a:lnTo>
                <a:lnTo>
                  <a:pt x="120" y="212"/>
                </a:lnTo>
                <a:lnTo>
                  <a:pt x="116" y="218"/>
                </a:lnTo>
                <a:lnTo>
                  <a:pt x="108" y="230"/>
                </a:lnTo>
                <a:lnTo>
                  <a:pt x="102" y="246"/>
                </a:lnTo>
                <a:lnTo>
                  <a:pt x="94" y="268"/>
                </a:lnTo>
                <a:lnTo>
                  <a:pt x="88" y="296"/>
                </a:lnTo>
                <a:lnTo>
                  <a:pt x="0" y="296"/>
                </a:lnTo>
                <a:lnTo>
                  <a:pt x="0" y="290"/>
                </a:lnTo>
                <a:close/>
              </a:path>
            </a:pathLst>
          </a:custGeom>
          <a:solidFill>
            <a:srgbClr val="FFFFFF"/>
          </a:solidFill>
          <a:ln w="9525">
            <a:noFill/>
            <a:round/>
            <a:headEnd/>
            <a:tailEnd/>
          </a:ln>
        </p:spPr>
        <p:txBody>
          <a:bodyPr/>
          <a:lstStyle/>
          <a:p>
            <a:endParaRPr lang="ko-KR" altLang="en-US" dirty="0"/>
          </a:p>
        </p:txBody>
      </p:sp>
      <p:sp>
        <p:nvSpPr>
          <p:cNvPr id="216" name="직사각형 78"/>
          <p:cNvSpPr>
            <a:spLocks noChangeArrowheads="1"/>
          </p:cNvSpPr>
          <p:nvPr/>
        </p:nvSpPr>
        <p:spPr bwMode="auto">
          <a:xfrm>
            <a:off x="3909088" y="1997353"/>
            <a:ext cx="1305422" cy="710948"/>
          </a:xfrm>
          <a:prstGeom prst="rect">
            <a:avLst/>
          </a:prstGeom>
          <a:noFill/>
          <a:ln w="9525">
            <a:noFill/>
            <a:miter lim="800000"/>
            <a:headEnd/>
            <a:tailEnd/>
          </a:ln>
        </p:spPr>
        <p:txBody>
          <a:bodyPr wrap="square" lIns="91424" tIns="45712" rIns="91424" bIns="45712">
            <a:spAutoFit/>
          </a:bodyPr>
          <a:lstStyle/>
          <a:p>
            <a:pPr>
              <a:lnSpc>
                <a:spcPct val="130000"/>
              </a:lnSpc>
            </a:pPr>
            <a:r>
              <a:rPr kumimoji="0" lang="en-US" altLang="ko-KR" sz="3600" b="1" dirty="0" smtClean="0">
                <a:solidFill>
                  <a:schemeClr val="bg1"/>
                </a:solidFill>
                <a:latin typeface="HY헤드라인M" pitchFamily="18" charset="-127"/>
                <a:ea typeface="HY헤드라인M" pitchFamily="18" charset="-127"/>
              </a:rPr>
              <a:t> CEO</a:t>
            </a:r>
            <a:endParaRPr kumimoji="0" lang="en-US" altLang="ko-KR" sz="3600" b="1" dirty="0">
              <a:solidFill>
                <a:schemeClr val="bg1"/>
              </a:solidFill>
              <a:latin typeface="HY헤드라인M" pitchFamily="18" charset="-127"/>
              <a:ea typeface="HY헤드라인M" pitchFamily="18" charset="-127"/>
            </a:endParaRPr>
          </a:p>
        </p:txBody>
      </p:sp>
      <p:sp>
        <p:nvSpPr>
          <p:cNvPr id="218" name="Rectangle 254"/>
          <p:cNvSpPr>
            <a:spLocks noChangeArrowheads="1"/>
          </p:cNvSpPr>
          <p:nvPr/>
        </p:nvSpPr>
        <p:spPr bwMode="auto">
          <a:xfrm>
            <a:off x="4456286" y="1848019"/>
            <a:ext cx="296556" cy="176908"/>
          </a:xfrm>
          <a:prstGeom prst="rect">
            <a:avLst/>
          </a:prstGeom>
          <a:noFill/>
          <a:ln w="9525">
            <a:noFill/>
            <a:miter lim="800000"/>
            <a:headEnd/>
            <a:tailEnd/>
          </a:ln>
        </p:spPr>
        <p:txBody>
          <a:bodyPr wrap="none" lIns="0" tIns="0" rIns="0" bIns="0">
            <a:spAutoFit/>
          </a:bodyPr>
          <a:lstStyle/>
          <a:p>
            <a:pPr algn="ctr">
              <a:lnSpc>
                <a:spcPct val="130000"/>
              </a:lnSpc>
            </a:pPr>
            <a:r>
              <a:rPr lang="en-US" altLang="ko-KR" sz="1000" dirty="0" smtClean="0">
                <a:solidFill>
                  <a:srgbClr val="FFFFFF"/>
                </a:solidFill>
                <a:latin typeface="맑은 고딕" pitchFamily="50" charset="-127"/>
                <a:ea typeface="맑은 고딕" pitchFamily="50" charset="-127"/>
              </a:rPr>
              <a:t>KEPC</a:t>
            </a:r>
            <a:endParaRPr lang="ko-KR" altLang="ko-KR" sz="2000" dirty="0"/>
          </a:p>
        </p:txBody>
      </p:sp>
      <p:cxnSp>
        <p:nvCxnSpPr>
          <p:cNvPr id="53" name="AutoShape 38"/>
          <p:cNvCxnSpPr>
            <a:cxnSpLocks noChangeShapeType="1"/>
          </p:cNvCxnSpPr>
          <p:nvPr/>
        </p:nvCxnSpPr>
        <p:spPr bwMode="auto">
          <a:xfrm rot="5400000">
            <a:off x="2540000" y="2727327"/>
            <a:ext cx="708025" cy="0"/>
          </a:xfrm>
          <a:prstGeom prst="straightConnector1">
            <a:avLst/>
          </a:prstGeom>
          <a:noFill/>
          <a:ln w="25400">
            <a:solidFill>
              <a:schemeClr val="accent4"/>
            </a:solidFill>
            <a:round/>
            <a:headEnd/>
            <a:tailEnd type="oval" w="lg" len="lg"/>
          </a:ln>
          <a:effectLst/>
        </p:spPr>
      </p:cxnSp>
      <p:cxnSp>
        <p:nvCxnSpPr>
          <p:cNvPr id="54" name="AutoShape 34"/>
          <p:cNvCxnSpPr>
            <a:cxnSpLocks noChangeShapeType="1"/>
          </p:cNvCxnSpPr>
          <p:nvPr/>
        </p:nvCxnSpPr>
        <p:spPr bwMode="auto">
          <a:xfrm flipV="1">
            <a:off x="7821613" y="4108450"/>
            <a:ext cx="0" cy="333375"/>
          </a:xfrm>
          <a:prstGeom prst="straightConnector1">
            <a:avLst/>
          </a:prstGeom>
          <a:noFill/>
          <a:ln w="25400">
            <a:solidFill>
              <a:schemeClr val="accent4"/>
            </a:solidFill>
            <a:round/>
            <a:headEnd type="oval" w="lg" len="lg"/>
            <a:tailEnd/>
          </a:ln>
          <a:effectLst/>
        </p:spPr>
      </p:cxnSp>
      <p:sp>
        <p:nvSpPr>
          <p:cNvPr id="51" name="Rectangle 14"/>
          <p:cNvSpPr>
            <a:spLocks noChangeArrowheads="1"/>
          </p:cNvSpPr>
          <p:nvPr/>
        </p:nvSpPr>
        <p:spPr bwMode="auto">
          <a:xfrm>
            <a:off x="5410534" y="5089525"/>
            <a:ext cx="1476345" cy="936625"/>
          </a:xfrm>
          <a:prstGeom prst="rect">
            <a:avLst/>
          </a:prstGeom>
          <a:solidFill>
            <a:schemeClr val="accent2"/>
          </a:solidFill>
          <a:ln w="25400">
            <a:solidFill>
              <a:schemeClr val="bg1"/>
            </a:solidFill>
            <a:miter lim="800000"/>
            <a:headEnd/>
            <a:tailEnd/>
          </a:ln>
          <a:effectLst>
            <a:outerShdw dist="35921" dir="2700000" algn="ctr" rotWithShape="0">
              <a:srgbClr val="DDDDDD"/>
            </a:outerShdw>
          </a:effectLst>
        </p:spPr>
        <p:txBody>
          <a:bodyPr wrap="none" anchor="ctr"/>
          <a:lstStyle/>
          <a:p>
            <a:pPr algn="ctr"/>
            <a:r>
              <a:rPr lang="en-US" altLang="ko-KR" sz="1100" dirty="0" smtClean="0">
                <a:solidFill>
                  <a:schemeClr val="tx1">
                    <a:lumMod val="95000"/>
                    <a:lumOff val="5000"/>
                  </a:schemeClr>
                </a:solidFill>
                <a:latin typeface="HY헤드라인M" pitchFamily="18" charset="-127"/>
                <a:ea typeface="HY헤드라인M" pitchFamily="18" charset="-127"/>
              </a:rPr>
              <a:t>Accounting</a:t>
            </a:r>
          </a:p>
          <a:p>
            <a:pPr algn="ctr"/>
            <a:r>
              <a:rPr lang="en-US" altLang="ko-KR" sz="1100" dirty="0" smtClean="0">
                <a:solidFill>
                  <a:schemeClr val="tx1">
                    <a:lumMod val="95000"/>
                    <a:lumOff val="5000"/>
                  </a:schemeClr>
                </a:solidFill>
                <a:latin typeface="HY헤드라인M" pitchFamily="18" charset="-127"/>
                <a:ea typeface="HY헤드라인M" pitchFamily="18" charset="-127"/>
              </a:rPr>
              <a:t>Financing</a:t>
            </a:r>
          </a:p>
          <a:p>
            <a:pPr algn="ctr"/>
            <a:r>
              <a:rPr lang="en-US" altLang="ko-KR" sz="1100" dirty="0" smtClean="0">
                <a:solidFill>
                  <a:schemeClr val="tx1">
                    <a:lumMod val="95000"/>
                    <a:lumOff val="5000"/>
                  </a:schemeClr>
                </a:solidFill>
                <a:latin typeface="HY헤드라인M" pitchFamily="18" charset="-127"/>
                <a:ea typeface="HY헤드라인M" pitchFamily="18" charset="-127"/>
              </a:rPr>
              <a:t>Personnel </a:t>
            </a:r>
          </a:p>
          <a:p>
            <a:pPr algn="ctr"/>
            <a:r>
              <a:rPr lang="en-US" altLang="ko-KR" sz="1100" dirty="0" smtClean="0">
                <a:solidFill>
                  <a:schemeClr val="tx1">
                    <a:lumMod val="95000"/>
                    <a:lumOff val="5000"/>
                  </a:schemeClr>
                </a:solidFill>
                <a:latin typeface="HY헤드라인M" pitchFamily="18" charset="-127"/>
                <a:ea typeface="HY헤드라인M" pitchFamily="18" charset="-127"/>
              </a:rPr>
              <a:t>Purchasing</a:t>
            </a:r>
          </a:p>
          <a:p>
            <a:pPr algn="ctr"/>
            <a:r>
              <a:rPr lang="en-US" altLang="ko-KR" sz="1100" dirty="0" smtClean="0">
                <a:solidFill>
                  <a:schemeClr val="tx1">
                    <a:lumMod val="95000"/>
                    <a:lumOff val="5000"/>
                  </a:schemeClr>
                </a:solidFill>
                <a:latin typeface="HY헤드라인M" pitchFamily="18" charset="-127"/>
                <a:ea typeface="HY헤드라인M" pitchFamily="18" charset="-127"/>
              </a:rPr>
              <a:t>Education</a:t>
            </a:r>
            <a:endParaRPr lang="ko-KR" altLang="en-US" sz="1100" dirty="0">
              <a:solidFill>
                <a:schemeClr val="tx1">
                  <a:lumMod val="95000"/>
                  <a:lumOff val="5000"/>
                </a:schemeClr>
              </a:solidFill>
              <a:latin typeface="HY헤드라인M" pitchFamily="18" charset="-127"/>
              <a:ea typeface="HY헤드라인M" pitchFamily="18" charset="-127"/>
            </a:endParaRPr>
          </a:p>
        </p:txBody>
      </p:sp>
      <p:sp>
        <p:nvSpPr>
          <p:cNvPr id="56" name="텍스트 개체 틀 66"/>
          <p:cNvSpPr txBox="1">
            <a:spLocks/>
          </p:cNvSpPr>
          <p:nvPr/>
        </p:nvSpPr>
        <p:spPr bwMode="auto">
          <a:xfrm>
            <a:off x="643746" y="6600825"/>
            <a:ext cx="1857914" cy="257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228600" indent="-228600" algn="l" rtl="0" eaLnBrk="0" fontAlgn="base" latinLnBrk="1" hangingPunct="0">
              <a:lnSpc>
                <a:spcPct val="90000"/>
              </a:lnSpc>
              <a:spcBef>
                <a:spcPts val="1000"/>
              </a:spcBef>
              <a:spcAft>
                <a:spcPct val="0"/>
              </a:spcAft>
              <a:buFont typeface="Arial" charset="0"/>
              <a:buNone/>
              <a:defRPr sz="1000" b="1" kern="1200">
                <a:solidFill>
                  <a:schemeClr val="accent1"/>
                </a:solidFill>
                <a:latin typeface="+mn-ea"/>
                <a:ea typeface="+mn-ea"/>
                <a:cs typeface="+mn-cs"/>
              </a:defRPr>
            </a:lvl1pPr>
            <a:lvl2pPr marL="685800" indent="-228600" algn="l" rtl="0" eaLnBrk="0" fontAlgn="base" latinLnBrk="1"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latinLnBrk="1"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latinLnBrk="1"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latinLnBrk="1"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mtClean="0"/>
              <a:t>Korea EPC company</a:t>
            </a:r>
            <a:endParaRPr lang="ko-KR" altLang="en-US" dirty="0"/>
          </a:p>
        </p:txBody>
      </p:sp>
      <p:pic>
        <p:nvPicPr>
          <p:cNvPr id="5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858" y="6639478"/>
            <a:ext cx="578508" cy="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텍스트 개체 틀 66"/>
          <p:cNvSpPr>
            <a:spLocks noGrp="1"/>
          </p:cNvSpPr>
          <p:nvPr>
            <p:ph type="body" sz="quarter" idx="11"/>
          </p:nvPr>
        </p:nvSpPr>
        <p:spPr>
          <a:xfrm>
            <a:off x="643746" y="6600825"/>
            <a:ext cx="1857914" cy="257175"/>
          </a:xfrm>
        </p:spPr>
        <p:txBody>
          <a:bodyPr/>
          <a:lstStyle/>
          <a:p>
            <a:r>
              <a:rPr lang="en-US" altLang="ko-KR" dirty="0" smtClean="0"/>
              <a:t>Korea EPC company</a:t>
            </a:r>
            <a:endParaRPr lang="ko-KR" altLang="en-US" dirty="0"/>
          </a:p>
        </p:txBody>
      </p:sp>
      <p:sp>
        <p:nvSpPr>
          <p:cNvPr id="68" name="텍스트 개체 틀 67"/>
          <p:cNvSpPr>
            <a:spLocks noGrp="1"/>
          </p:cNvSpPr>
          <p:nvPr>
            <p:ph type="body" sz="quarter" idx="17"/>
          </p:nvPr>
        </p:nvSpPr>
        <p:spPr/>
        <p:txBody>
          <a:bodyPr/>
          <a:lstStyle/>
          <a:p>
            <a:endParaRPr lang="ko-KR" altLang="en-US" dirty="0"/>
          </a:p>
        </p:txBody>
      </p:sp>
      <p:sp>
        <p:nvSpPr>
          <p:cNvPr id="62" name="텍스트 개체 틀 61"/>
          <p:cNvSpPr>
            <a:spLocks noGrp="1"/>
          </p:cNvSpPr>
          <p:nvPr>
            <p:ph type="body" sz="quarter" idx="16"/>
          </p:nvPr>
        </p:nvSpPr>
        <p:spPr>
          <a:xfrm>
            <a:off x="337868" y="413708"/>
            <a:ext cx="6210300" cy="428625"/>
          </a:xfrm>
        </p:spPr>
        <p:txBody>
          <a:bodyPr/>
          <a:lstStyle/>
          <a:p>
            <a:r>
              <a:rPr lang="en-US" altLang="ko-KR" dirty="0" smtClean="0">
                <a:latin typeface="HY헤드라인M" pitchFamily="18" charset="-127"/>
                <a:ea typeface="HY헤드라인M" pitchFamily="18" charset="-127"/>
              </a:rPr>
              <a:t>1.5. Annual Sale of KEPC</a:t>
            </a:r>
            <a:endParaRPr lang="en-US" altLang="ko-KR" dirty="0">
              <a:latin typeface="HY헤드라인M" pitchFamily="18" charset="-127"/>
              <a:ea typeface="HY헤드라인M" pitchFamily="18" charset="-127"/>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858" y="6639478"/>
            <a:ext cx="578508" cy="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차트 1"/>
          <p:cNvGraphicFramePr/>
          <p:nvPr>
            <p:extLst>
              <p:ext uri="{D42A27DB-BD31-4B8C-83A1-F6EECF244321}">
                <p14:modId xmlns:p14="http://schemas.microsoft.com/office/powerpoint/2010/main" val="1097047033"/>
              </p:ext>
            </p:extLst>
          </p:nvPr>
        </p:nvGraphicFramePr>
        <p:xfrm>
          <a:off x="247612" y="1385125"/>
          <a:ext cx="3995263" cy="46594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차트 2"/>
          <p:cNvGraphicFramePr/>
          <p:nvPr>
            <p:extLst>
              <p:ext uri="{D42A27DB-BD31-4B8C-83A1-F6EECF244321}">
                <p14:modId xmlns:p14="http://schemas.microsoft.com/office/powerpoint/2010/main" val="3533491411"/>
              </p:ext>
            </p:extLst>
          </p:nvPr>
        </p:nvGraphicFramePr>
        <p:xfrm>
          <a:off x="4963886" y="1805049"/>
          <a:ext cx="3752602" cy="4168240"/>
        </p:xfrm>
        <a:graphic>
          <a:graphicData uri="http://schemas.openxmlformats.org/drawingml/2006/chart">
            <c:chart xmlns:c="http://schemas.openxmlformats.org/drawingml/2006/chart" xmlns:r="http://schemas.openxmlformats.org/officeDocument/2006/relationships" r:id="rId5"/>
          </a:graphicData>
        </a:graphic>
      </p:graphicFrame>
      <p:sp>
        <p:nvSpPr>
          <p:cNvPr id="7" name="직사각형 6"/>
          <p:cNvSpPr/>
          <p:nvPr/>
        </p:nvSpPr>
        <p:spPr>
          <a:xfrm>
            <a:off x="5385628" y="1546162"/>
            <a:ext cx="2339102" cy="369332"/>
          </a:xfrm>
          <a:prstGeom prst="rect">
            <a:avLst/>
          </a:prstGeom>
        </p:spPr>
        <p:txBody>
          <a:bodyPr wrap="none">
            <a:spAutoFit/>
          </a:bodyPr>
          <a:lstStyle/>
          <a:p>
            <a:r>
              <a:rPr lang="en-US" altLang="ko-KR" b="1" dirty="0">
                <a:solidFill>
                  <a:schemeClr val="accent1">
                    <a:lumMod val="60000"/>
                    <a:lumOff val="40000"/>
                  </a:schemeClr>
                </a:solidFill>
              </a:rPr>
              <a:t>■</a:t>
            </a:r>
            <a:r>
              <a:rPr lang="en-US" altLang="ko-KR" b="1" dirty="0"/>
              <a:t>Sales composition</a:t>
            </a:r>
            <a:endParaRPr lang="en-US" altLang="ko-KR" dirty="0"/>
          </a:p>
        </p:txBody>
      </p:sp>
    </p:spTree>
    <p:extLst>
      <p:ext uri="{BB962C8B-B14F-4D97-AF65-F5344CB8AC3E}">
        <p14:creationId xmlns:p14="http://schemas.microsoft.com/office/powerpoint/2010/main" val="3363844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텍스트 개체 틀 66"/>
          <p:cNvSpPr>
            <a:spLocks noGrp="1"/>
          </p:cNvSpPr>
          <p:nvPr>
            <p:ph type="body" sz="quarter" idx="11"/>
          </p:nvPr>
        </p:nvSpPr>
        <p:spPr>
          <a:xfrm>
            <a:off x="643746" y="6600825"/>
            <a:ext cx="1857914" cy="257175"/>
          </a:xfrm>
        </p:spPr>
        <p:txBody>
          <a:bodyPr/>
          <a:lstStyle/>
          <a:p>
            <a:r>
              <a:rPr lang="en-US" altLang="ko-KR" dirty="0" smtClean="0"/>
              <a:t>Korea EPC company</a:t>
            </a:r>
            <a:endParaRPr lang="ko-KR" altLang="en-US" dirty="0"/>
          </a:p>
        </p:txBody>
      </p:sp>
      <p:sp>
        <p:nvSpPr>
          <p:cNvPr id="68" name="텍스트 개체 틀 67"/>
          <p:cNvSpPr>
            <a:spLocks noGrp="1"/>
          </p:cNvSpPr>
          <p:nvPr>
            <p:ph type="body" sz="quarter" idx="17"/>
          </p:nvPr>
        </p:nvSpPr>
        <p:spPr/>
        <p:txBody>
          <a:bodyPr/>
          <a:lstStyle/>
          <a:p>
            <a:endParaRPr lang="ko-KR" altLang="en-US" dirty="0"/>
          </a:p>
        </p:txBody>
      </p:sp>
      <p:sp>
        <p:nvSpPr>
          <p:cNvPr id="62" name="텍스트 개체 틀 61"/>
          <p:cNvSpPr>
            <a:spLocks noGrp="1"/>
          </p:cNvSpPr>
          <p:nvPr>
            <p:ph type="body" sz="quarter" idx="16"/>
          </p:nvPr>
        </p:nvSpPr>
        <p:spPr>
          <a:xfrm>
            <a:off x="337868" y="413708"/>
            <a:ext cx="6210300" cy="428625"/>
          </a:xfrm>
        </p:spPr>
        <p:txBody>
          <a:bodyPr/>
          <a:lstStyle/>
          <a:p>
            <a:r>
              <a:rPr lang="en-US" altLang="ko-KR" dirty="0" smtClean="0">
                <a:latin typeface="HY헤드라인M" pitchFamily="18" charset="-127"/>
                <a:ea typeface="HY헤드라인M" pitchFamily="18" charset="-127"/>
              </a:rPr>
              <a:t>1.6. Business Fields of KEPC</a:t>
            </a:r>
            <a:endParaRPr lang="en-US" altLang="ko-KR" dirty="0">
              <a:latin typeface="HY헤드라인M" pitchFamily="18" charset="-127"/>
              <a:ea typeface="HY헤드라인M" pitchFamily="18" charset="-127"/>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858" y="6639478"/>
            <a:ext cx="578508" cy="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31"/>
          <p:cNvSpPr txBox="1">
            <a:spLocks noChangeArrowheads="1"/>
          </p:cNvSpPr>
          <p:nvPr/>
        </p:nvSpPr>
        <p:spPr bwMode="auto">
          <a:xfrm>
            <a:off x="707366" y="2541904"/>
            <a:ext cx="6999472" cy="42011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88900" indent="-88900" fontAlgn="base">
              <a:lnSpc>
                <a:spcPct val="130000"/>
              </a:lnSpc>
              <a:spcBef>
                <a:spcPct val="0"/>
              </a:spcBef>
              <a:spcAft>
                <a:spcPct val="0"/>
              </a:spcAft>
              <a:buFontTx/>
              <a:buChar char="•"/>
            </a:pPr>
            <a:endParaRPr kumimoji="1" lang="en-US" altLang="ko-KR" sz="1050" b="1" dirty="0">
              <a:solidFill>
                <a:schemeClr val="tx1">
                  <a:lumMod val="75000"/>
                  <a:lumOff val="25000"/>
                </a:schemeClr>
              </a:solidFill>
              <a:latin typeface="맑은 고딕" pitchFamily="50" charset="-127"/>
              <a:ea typeface="맑은 고딕" pitchFamily="50" charset="-127"/>
            </a:endParaRPr>
          </a:p>
          <a:p>
            <a:pPr marL="88900" indent="-88900" fontAlgn="base">
              <a:lnSpc>
                <a:spcPct val="130000"/>
              </a:lnSpc>
              <a:spcBef>
                <a:spcPct val="0"/>
              </a:spcBef>
              <a:spcAft>
                <a:spcPct val="0"/>
              </a:spcAft>
              <a:buFontTx/>
              <a:buChar char="•"/>
            </a:pPr>
            <a:endParaRPr kumimoji="1" lang="en-US" altLang="ko-KR" sz="1050" b="1" dirty="0" smtClean="0">
              <a:solidFill>
                <a:schemeClr val="tx1">
                  <a:lumMod val="75000"/>
                  <a:lumOff val="25000"/>
                </a:schemeClr>
              </a:solidFill>
              <a:latin typeface="맑은 고딕" pitchFamily="50" charset="-127"/>
              <a:ea typeface="맑은 고딕" pitchFamily="50" charset="-127"/>
            </a:endParaRPr>
          </a:p>
        </p:txBody>
      </p:sp>
      <p:grpSp>
        <p:nvGrpSpPr>
          <p:cNvPr id="5" name="그룹 4"/>
          <p:cNvGrpSpPr/>
          <p:nvPr/>
        </p:nvGrpSpPr>
        <p:grpSpPr>
          <a:xfrm>
            <a:off x="198920" y="2541904"/>
            <a:ext cx="5537643" cy="3288453"/>
            <a:chOff x="3511466" y="1633565"/>
            <a:chExt cx="5537643" cy="4499816"/>
          </a:xfrm>
        </p:grpSpPr>
        <p:sp>
          <p:nvSpPr>
            <p:cNvPr id="14" name="AutoShape 10"/>
            <p:cNvSpPr>
              <a:spLocks noChangeArrowheads="1"/>
            </p:cNvSpPr>
            <p:nvPr/>
          </p:nvSpPr>
          <p:spPr bwMode="auto">
            <a:xfrm>
              <a:off x="3511466" y="1633565"/>
              <a:ext cx="5537643" cy="4499816"/>
            </a:xfrm>
            <a:prstGeom prst="roundRect">
              <a:avLst>
                <a:gd name="adj" fmla="val 7102"/>
              </a:avLst>
            </a:prstGeom>
            <a:gradFill>
              <a:gsLst>
                <a:gs pos="0">
                  <a:srgbClr val="352A4A"/>
                </a:gs>
                <a:gs pos="80000">
                  <a:srgbClr val="3F3257"/>
                </a:gs>
                <a:gs pos="100000">
                  <a:srgbClr val="4F3F6D"/>
                </a:gs>
              </a:gsLst>
            </a:gradFill>
            <a:ln>
              <a:solidFill>
                <a:srgbClr val="3F3257"/>
              </a:solid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ko-KR" altLang="en-US" dirty="0">
                <a:latin typeface="맑은 고딕" pitchFamily="50" charset="-127"/>
                <a:ea typeface="맑은 고딕" pitchFamily="50" charset="-127"/>
              </a:endParaRPr>
            </a:p>
          </p:txBody>
        </p:sp>
        <p:sp>
          <p:nvSpPr>
            <p:cNvPr id="15" name="AutoShape 15"/>
            <p:cNvSpPr>
              <a:spLocks noChangeArrowheads="1"/>
            </p:cNvSpPr>
            <p:nvPr/>
          </p:nvSpPr>
          <p:spPr bwMode="auto">
            <a:xfrm>
              <a:off x="3604313" y="1762574"/>
              <a:ext cx="5358532" cy="4235166"/>
            </a:xfrm>
            <a:prstGeom prst="roundRect">
              <a:avLst>
                <a:gd name="adj" fmla="val 7921"/>
              </a:avLst>
            </a:prstGeom>
            <a:solidFill>
              <a:srgbClr val="FFFFFF"/>
            </a:solidFill>
            <a:ln w="9525">
              <a:noFill/>
              <a:miter lim="800000"/>
              <a:headEnd/>
              <a:tailEnd/>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dirty="0"/>
            </a:p>
          </p:txBody>
        </p:sp>
        <p:sp>
          <p:nvSpPr>
            <p:cNvPr id="4" name="TextBox 3"/>
            <p:cNvSpPr txBox="1"/>
            <p:nvPr/>
          </p:nvSpPr>
          <p:spPr>
            <a:xfrm>
              <a:off x="3715396" y="2069098"/>
              <a:ext cx="5169812" cy="2585323"/>
            </a:xfrm>
            <a:prstGeom prst="rect">
              <a:avLst/>
            </a:prstGeom>
            <a:noFill/>
          </p:spPr>
          <p:txBody>
            <a:bodyPr wrap="square" rtlCol="0">
              <a:spAutoFit/>
            </a:bodyPr>
            <a:lstStyle/>
            <a:p>
              <a:endParaRPr lang="en-US" altLang="ko-KR" b="1" dirty="0"/>
            </a:p>
            <a:p>
              <a:r>
                <a:rPr lang="en-US" altLang="ko-KR" dirty="0"/>
                <a:t>We make and supply the structures for wind and solar electric generators. In particular, the fixing screws for photovoltaic structure is developed with ductile cast iron. Ductile cast iron have the higher strength and corrosion resistance than conventional steel pipes. So it can withstand more than 100 years in harsh climatic conditions.</a:t>
              </a:r>
            </a:p>
          </p:txBody>
        </p:sp>
      </p:grpSp>
      <p:sp>
        <p:nvSpPr>
          <p:cNvPr id="6" name="직사각형 5"/>
          <p:cNvSpPr/>
          <p:nvPr/>
        </p:nvSpPr>
        <p:spPr>
          <a:xfrm>
            <a:off x="250680" y="1153325"/>
            <a:ext cx="4572000" cy="646331"/>
          </a:xfrm>
          <a:prstGeom prst="rect">
            <a:avLst/>
          </a:prstGeom>
        </p:spPr>
        <p:txBody>
          <a:bodyPr>
            <a:spAutoFit/>
          </a:bodyPr>
          <a:lstStyle/>
          <a:p>
            <a:r>
              <a:rPr lang="en-US" altLang="ko-KR" b="1" u="sng" dirty="0">
                <a:solidFill>
                  <a:schemeClr val="accent1">
                    <a:lumMod val="75000"/>
                  </a:schemeClr>
                </a:solidFill>
                <a:latin typeface="HY헤드라인M" pitchFamily="18" charset="-127"/>
                <a:ea typeface="HY헤드라인M" pitchFamily="18" charset="-127"/>
              </a:rPr>
              <a:t>■ PV Structure &amp; Structures for wind power generators</a:t>
            </a:r>
            <a:endParaRPr lang="en-US" altLang="ko-KR" b="1" dirty="0">
              <a:solidFill>
                <a:schemeClr val="accent1">
                  <a:lumMod val="75000"/>
                </a:schemeClr>
              </a:solidFill>
              <a:latin typeface="HY헤드라인M" pitchFamily="18" charset="-127"/>
              <a:ea typeface="HY헤드라인M" pitchFamily="18" charset="-127"/>
            </a:endParaRPr>
          </a:p>
        </p:txBody>
      </p:sp>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7025" y="4186130"/>
            <a:ext cx="3102612" cy="1504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4199" y="1212908"/>
            <a:ext cx="3056440" cy="227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01894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텍스트 개체 틀 66"/>
          <p:cNvSpPr>
            <a:spLocks noGrp="1"/>
          </p:cNvSpPr>
          <p:nvPr>
            <p:ph type="body" sz="quarter" idx="11"/>
          </p:nvPr>
        </p:nvSpPr>
        <p:spPr>
          <a:xfrm>
            <a:off x="643746" y="6600825"/>
            <a:ext cx="1857914" cy="257175"/>
          </a:xfrm>
        </p:spPr>
        <p:txBody>
          <a:bodyPr/>
          <a:lstStyle/>
          <a:p>
            <a:r>
              <a:rPr lang="en-US" altLang="ko-KR" dirty="0" smtClean="0"/>
              <a:t>Korea EPC company</a:t>
            </a:r>
            <a:endParaRPr lang="ko-KR" altLang="en-US" dirty="0"/>
          </a:p>
        </p:txBody>
      </p:sp>
      <p:sp>
        <p:nvSpPr>
          <p:cNvPr id="68" name="텍스트 개체 틀 67"/>
          <p:cNvSpPr>
            <a:spLocks noGrp="1"/>
          </p:cNvSpPr>
          <p:nvPr>
            <p:ph type="body" sz="quarter" idx="17"/>
          </p:nvPr>
        </p:nvSpPr>
        <p:spPr/>
        <p:txBody>
          <a:bodyPr/>
          <a:lstStyle/>
          <a:p>
            <a:endParaRPr lang="ko-KR" altLang="en-US" dirty="0"/>
          </a:p>
        </p:txBody>
      </p:sp>
      <p:sp>
        <p:nvSpPr>
          <p:cNvPr id="62" name="텍스트 개체 틀 61"/>
          <p:cNvSpPr>
            <a:spLocks noGrp="1"/>
          </p:cNvSpPr>
          <p:nvPr>
            <p:ph type="body" sz="quarter" idx="16"/>
          </p:nvPr>
        </p:nvSpPr>
        <p:spPr>
          <a:xfrm>
            <a:off x="337868" y="413708"/>
            <a:ext cx="6210300" cy="428625"/>
          </a:xfrm>
        </p:spPr>
        <p:txBody>
          <a:bodyPr/>
          <a:lstStyle/>
          <a:p>
            <a:r>
              <a:rPr lang="en-US" altLang="ko-KR" dirty="0" smtClean="0">
                <a:latin typeface="HY헤드라인M" pitchFamily="18" charset="-127"/>
                <a:ea typeface="HY헤드라인M" pitchFamily="18" charset="-127"/>
              </a:rPr>
              <a:t>1.6. Business Fields of KEPC</a:t>
            </a:r>
            <a:endParaRPr lang="en-US" altLang="ko-KR" dirty="0">
              <a:latin typeface="HY헤드라인M" pitchFamily="18" charset="-127"/>
              <a:ea typeface="HY헤드라인M" pitchFamily="18" charset="-127"/>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858" y="6639478"/>
            <a:ext cx="578508" cy="16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31"/>
          <p:cNvSpPr txBox="1">
            <a:spLocks noChangeArrowheads="1"/>
          </p:cNvSpPr>
          <p:nvPr/>
        </p:nvSpPr>
        <p:spPr bwMode="auto">
          <a:xfrm>
            <a:off x="707366" y="2541904"/>
            <a:ext cx="6999472" cy="42011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88900" indent="-88900" fontAlgn="base">
              <a:lnSpc>
                <a:spcPct val="130000"/>
              </a:lnSpc>
              <a:spcBef>
                <a:spcPct val="0"/>
              </a:spcBef>
              <a:spcAft>
                <a:spcPct val="0"/>
              </a:spcAft>
              <a:buFontTx/>
              <a:buChar char="•"/>
            </a:pPr>
            <a:endParaRPr kumimoji="1" lang="en-US" altLang="ko-KR" sz="1050" b="1" dirty="0">
              <a:solidFill>
                <a:schemeClr val="tx1">
                  <a:lumMod val="75000"/>
                  <a:lumOff val="25000"/>
                </a:schemeClr>
              </a:solidFill>
              <a:latin typeface="맑은 고딕" pitchFamily="50" charset="-127"/>
              <a:ea typeface="맑은 고딕" pitchFamily="50" charset="-127"/>
            </a:endParaRPr>
          </a:p>
          <a:p>
            <a:pPr marL="88900" indent="-88900" fontAlgn="base">
              <a:lnSpc>
                <a:spcPct val="130000"/>
              </a:lnSpc>
              <a:spcBef>
                <a:spcPct val="0"/>
              </a:spcBef>
              <a:spcAft>
                <a:spcPct val="0"/>
              </a:spcAft>
              <a:buFontTx/>
              <a:buChar char="•"/>
            </a:pPr>
            <a:endParaRPr kumimoji="1" lang="en-US" altLang="ko-KR" sz="1050" b="1" dirty="0" smtClean="0">
              <a:solidFill>
                <a:schemeClr val="tx1">
                  <a:lumMod val="75000"/>
                  <a:lumOff val="25000"/>
                </a:schemeClr>
              </a:solidFill>
              <a:latin typeface="맑은 고딕" pitchFamily="50" charset="-127"/>
              <a:ea typeface="맑은 고딕" pitchFamily="50" charset="-127"/>
            </a:endParaRPr>
          </a:p>
        </p:txBody>
      </p:sp>
      <p:grpSp>
        <p:nvGrpSpPr>
          <p:cNvPr id="5" name="그룹 4"/>
          <p:cNvGrpSpPr/>
          <p:nvPr/>
        </p:nvGrpSpPr>
        <p:grpSpPr>
          <a:xfrm>
            <a:off x="198920" y="2541904"/>
            <a:ext cx="5537643" cy="3288453"/>
            <a:chOff x="3511466" y="1633565"/>
            <a:chExt cx="5537643" cy="4499816"/>
          </a:xfrm>
        </p:grpSpPr>
        <p:sp>
          <p:nvSpPr>
            <p:cNvPr id="14" name="AutoShape 10"/>
            <p:cNvSpPr>
              <a:spLocks noChangeArrowheads="1"/>
            </p:cNvSpPr>
            <p:nvPr/>
          </p:nvSpPr>
          <p:spPr bwMode="auto">
            <a:xfrm>
              <a:off x="3511466" y="1633565"/>
              <a:ext cx="5537643" cy="4499816"/>
            </a:xfrm>
            <a:prstGeom prst="roundRect">
              <a:avLst>
                <a:gd name="adj" fmla="val 7102"/>
              </a:avLst>
            </a:prstGeom>
            <a:gradFill>
              <a:gsLst>
                <a:gs pos="0">
                  <a:srgbClr val="352A4A"/>
                </a:gs>
                <a:gs pos="80000">
                  <a:srgbClr val="3F3257"/>
                </a:gs>
                <a:gs pos="100000">
                  <a:srgbClr val="4F3F6D"/>
                </a:gs>
              </a:gsLst>
            </a:gradFill>
            <a:ln>
              <a:solidFill>
                <a:srgbClr val="3F3257"/>
              </a:solidFill>
              <a:headEnd/>
              <a:tailEnd/>
            </a:ln>
          </p:spPr>
          <p:style>
            <a:lnRef idx="1">
              <a:schemeClr val="accent1"/>
            </a:lnRef>
            <a:fillRef idx="3">
              <a:schemeClr val="accent1"/>
            </a:fillRef>
            <a:effectRef idx="2">
              <a:schemeClr val="accent1"/>
            </a:effectRef>
            <a:fontRef idx="minor">
              <a:schemeClr val="lt1"/>
            </a:fontRef>
          </p:style>
          <p:txBody>
            <a:bodyPr wrap="none" anchor="ctr"/>
            <a:lstStyle/>
            <a:p>
              <a:endParaRPr lang="ko-KR" altLang="en-US" dirty="0">
                <a:latin typeface="맑은 고딕" pitchFamily="50" charset="-127"/>
                <a:ea typeface="맑은 고딕" pitchFamily="50" charset="-127"/>
              </a:endParaRPr>
            </a:p>
          </p:txBody>
        </p:sp>
        <p:sp>
          <p:nvSpPr>
            <p:cNvPr id="15" name="AutoShape 15"/>
            <p:cNvSpPr>
              <a:spLocks noChangeArrowheads="1"/>
            </p:cNvSpPr>
            <p:nvPr/>
          </p:nvSpPr>
          <p:spPr bwMode="auto">
            <a:xfrm>
              <a:off x="3604313" y="1762574"/>
              <a:ext cx="5358532" cy="4235166"/>
            </a:xfrm>
            <a:prstGeom prst="roundRect">
              <a:avLst>
                <a:gd name="adj" fmla="val 7921"/>
              </a:avLst>
            </a:prstGeom>
            <a:solidFill>
              <a:srgbClr val="FFFFFF"/>
            </a:solidFill>
            <a:ln w="9525">
              <a:noFill/>
              <a:miter lim="800000"/>
              <a:headEnd/>
              <a:tailEnd/>
            </a:ln>
            <a:effectLst>
              <a:outerShdw blurRad="635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dirty="0"/>
            </a:p>
          </p:txBody>
        </p:sp>
        <p:sp>
          <p:nvSpPr>
            <p:cNvPr id="4" name="TextBox 3"/>
            <p:cNvSpPr txBox="1"/>
            <p:nvPr/>
          </p:nvSpPr>
          <p:spPr>
            <a:xfrm>
              <a:off x="3715396" y="2069098"/>
              <a:ext cx="5169812" cy="3158638"/>
            </a:xfrm>
            <a:prstGeom prst="rect">
              <a:avLst/>
            </a:prstGeom>
            <a:noFill/>
          </p:spPr>
          <p:txBody>
            <a:bodyPr wrap="square" rtlCol="0">
              <a:spAutoFit/>
            </a:bodyPr>
            <a:lstStyle/>
            <a:p>
              <a:endParaRPr lang="en-US" altLang="ko-KR" b="1" dirty="0"/>
            </a:p>
            <a:p>
              <a:r>
                <a:rPr lang="en-US" altLang="ko-KR" dirty="0" smtClean="0"/>
                <a:t>KEPC </a:t>
              </a:r>
              <a:r>
                <a:rPr lang="en-US" altLang="ko-KR" dirty="0"/>
                <a:t>produce shot cast iron pipes and pipe fittings for water supply. The material is ductile cast iron with excellent corrosion resistance and strength. It is manufactured using eco-friendly lost foam casting technique. Epoxy powder coating is applied especially to prevent </a:t>
              </a:r>
              <a:r>
                <a:rPr lang="en-US" altLang="ko-KR" dirty="0" smtClean="0"/>
                <a:t>rust.</a:t>
              </a:r>
              <a:endParaRPr lang="en-US" altLang="ko-KR" dirty="0"/>
            </a:p>
          </p:txBody>
        </p:sp>
      </p:grpSp>
      <p:sp>
        <p:nvSpPr>
          <p:cNvPr id="6" name="직사각형 5"/>
          <p:cNvSpPr/>
          <p:nvPr/>
        </p:nvSpPr>
        <p:spPr>
          <a:xfrm>
            <a:off x="250680" y="1153325"/>
            <a:ext cx="4572000" cy="646331"/>
          </a:xfrm>
          <a:prstGeom prst="rect">
            <a:avLst/>
          </a:prstGeom>
        </p:spPr>
        <p:txBody>
          <a:bodyPr>
            <a:spAutoFit/>
          </a:bodyPr>
          <a:lstStyle/>
          <a:p>
            <a:r>
              <a:rPr lang="en-US" altLang="ko-KR" b="1" u="sng" dirty="0">
                <a:solidFill>
                  <a:schemeClr val="accent1">
                    <a:lumMod val="75000"/>
                  </a:schemeClr>
                </a:solidFill>
                <a:latin typeface="HY헤드라인M" pitchFamily="18" charset="-127"/>
                <a:ea typeface="HY헤드라인M" pitchFamily="18" charset="-127"/>
              </a:rPr>
              <a:t>■ Ductile iron shot pipe and fittings for water </a:t>
            </a:r>
            <a:r>
              <a:rPr lang="en-US" altLang="ko-KR" b="1" u="sng" dirty="0" smtClean="0">
                <a:solidFill>
                  <a:schemeClr val="accent1">
                    <a:lumMod val="75000"/>
                  </a:schemeClr>
                </a:solidFill>
                <a:latin typeface="HY헤드라인M" pitchFamily="18" charset="-127"/>
                <a:ea typeface="HY헤드라인M" pitchFamily="18" charset="-127"/>
              </a:rPr>
              <a:t>works</a:t>
            </a:r>
            <a:endParaRPr lang="en-US" altLang="ko-KR" b="1" dirty="0">
              <a:solidFill>
                <a:schemeClr val="accent1">
                  <a:lumMod val="75000"/>
                </a:schemeClr>
              </a:solidFill>
              <a:latin typeface="HY헤드라인M" pitchFamily="18" charset="-127"/>
              <a:ea typeface="HY헤드라인M" pitchFamily="18" charset="-127"/>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4199" y="3597631"/>
            <a:ext cx="3056440" cy="2312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4198" y="1086277"/>
            <a:ext cx="3056441" cy="240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47379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제조_파랑2">
      <a:dk1>
        <a:sysClr val="windowText" lastClr="000000"/>
      </a:dk1>
      <a:lt1>
        <a:sysClr val="window" lastClr="FFFFFF"/>
      </a:lt1>
      <a:dk2>
        <a:srgbClr val="44546A"/>
      </a:dk2>
      <a:lt2>
        <a:srgbClr val="E7E6E6"/>
      </a:lt2>
      <a:accent1>
        <a:srgbClr val="0076B3"/>
      </a:accent1>
      <a:accent2>
        <a:srgbClr val="B5C6D3"/>
      </a:accent2>
      <a:accent3>
        <a:srgbClr val="C37278"/>
      </a:accent3>
      <a:accent4>
        <a:srgbClr val="404C58"/>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FFFFF"/>
        </a:solidFill>
        <a:ln w="9525">
          <a:noFill/>
          <a:miter lim="800000"/>
          <a:headEnd/>
          <a:tailEnd/>
        </a:ln>
        <a:effectLst>
          <a:outerShdw blurRad="63500" algn="ctr" rotWithShape="0">
            <a:prstClr val="black">
              <a:alpha val="40000"/>
            </a:prstClr>
          </a:outerShdw>
        </a:effectLst>
      </a:spPr>
      <a:bodyPr vert="horz" wrap="square" lIns="91440" tIns="45720" rIns="91440" bIns="45720" numCol="1" anchor="t" anchorCtr="0" compatLnSpc="1">
        <a:prstTxWarp prst="textNoShape">
          <a:avLst/>
        </a:prstTxWarp>
      </a:bodyPr>
      <a:lstStyle>
        <a:defPPr>
          <a:defRPr dirty="0"/>
        </a:defPPr>
      </a:lst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제조_파랑2">
    <a:dk1>
      <a:sysClr val="windowText" lastClr="000000"/>
    </a:dk1>
    <a:lt1>
      <a:sysClr val="window" lastClr="FFFFFF"/>
    </a:lt1>
    <a:dk2>
      <a:srgbClr val="44546A"/>
    </a:dk2>
    <a:lt2>
      <a:srgbClr val="E7E6E6"/>
    </a:lt2>
    <a:accent1>
      <a:srgbClr val="0076B3"/>
    </a:accent1>
    <a:accent2>
      <a:srgbClr val="B5C6D3"/>
    </a:accent2>
    <a:accent3>
      <a:srgbClr val="C37278"/>
    </a:accent3>
    <a:accent4>
      <a:srgbClr val="404C58"/>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Application>Polaris Office Slide</Application>
  <AppVersion>12.000</AppVersion>
  <Characters>0</Characters>
  <CharactersWithSpaces>0</CharactersWithSpaces>
  <DocSecurity>0</DocSecurity>
  <HyperlinksChanged>false</HyperlinksChanged>
  <Lines>0</Lines>
  <LinksUpToDate>false</LinksUpToDate>
  <Pages>23</Pages>
  <Paragraphs>324</Paragraphs>
  <Words>1457</Words>
  <TotalTime>0</TotalTime>
  <MMClips>0</MMClips>
  <ScaleCrop>false</ScaleCrop>
  <HeadingPairs>
    <vt:vector size="2" baseType="variant">
      <vt:variant>
        <vt:lpstr>제목</vt:lpstr>
      </vt:variant>
      <vt:variant>
        <vt:i4>1</vt:i4>
      </vt:variant>
    </vt:vector>
  </HeadingPairs>
  <TitlesOfParts>
    <vt:vector size="1" baseType="lpstr">
      <vt:lpstr>Title text</vt:lpstr>
    </vt:vector>
  </TitlesOfParts>
  <SharedDoc>false</SharedDoc>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cp:category>본 문서의 저작권은 비즈폼에 있습니다.</cp:category>
  <dc:creator>㈜ 인비닷컴</dc:creator>
  <cp:lastModifiedBy>Dain Jeon</cp:lastModifiedBy>
  <dc:title>비즈폼_회사PPT패키지</dc:title>
  <dcterms:modified xsi:type="dcterms:W3CDTF">2019-02-18T03:45:06Z</dcterms:modified>
</cp:coreProperties>
</file>